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6" r:id="rId2"/>
    <p:sldId id="270" r:id="rId3"/>
    <p:sldId id="283" r:id="rId4"/>
    <p:sldId id="273" r:id="rId5"/>
    <p:sldId id="272" r:id="rId6"/>
    <p:sldId id="284" r:id="rId7"/>
    <p:sldId id="275" r:id="rId8"/>
    <p:sldId id="274" r:id="rId9"/>
    <p:sldId id="267" r:id="rId10"/>
    <p:sldId id="276" r:id="rId11"/>
    <p:sldId id="288" r:id="rId12"/>
    <p:sldId id="295" r:id="rId13"/>
    <p:sldId id="296" r:id="rId14"/>
    <p:sldId id="323" r:id="rId15"/>
    <p:sldId id="320" r:id="rId16"/>
    <p:sldId id="321" r:id="rId17"/>
    <p:sldId id="324" r:id="rId18"/>
    <p:sldId id="325" r:id="rId19"/>
    <p:sldId id="326" r:id="rId20"/>
    <p:sldId id="313" r:id="rId21"/>
    <p:sldId id="314" r:id="rId22"/>
    <p:sldId id="315" r:id="rId23"/>
    <p:sldId id="319" r:id="rId24"/>
    <p:sldId id="322" r:id="rId25"/>
    <p:sldId id="280" r:id="rId26"/>
    <p:sldId id="281" r:id="rId27"/>
    <p:sldId id="279" r:id="rId28"/>
    <p:sldId id="290" r:id="rId29"/>
    <p:sldId id="291" r:id="rId30"/>
    <p:sldId id="292" r:id="rId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03" autoAdjust="0"/>
  </p:normalViewPr>
  <p:slideViewPr>
    <p:cSldViewPr>
      <p:cViewPr varScale="1">
        <p:scale>
          <a:sx n="105" d="100"/>
          <a:sy n="105" d="100"/>
        </p:scale>
        <p:origin x="-736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4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107AF-9E77-47D9-B36A-FEB9E69A0465}" type="datetimeFigureOut">
              <a:rPr lang="en-US" smtClean="0"/>
              <a:t>07/01/14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9E5C0-4C4A-4380-9F95-6193E4C4B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38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33600"/>
            <a:ext cx="7315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86200"/>
            <a:ext cx="7315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0" y="6172200"/>
            <a:ext cx="1447800" cy="365125"/>
          </a:xfrm>
        </p:spPr>
        <p:txBody>
          <a:bodyPr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C6BF0F6-A5EB-42EF-9329-8A1BEE95CF1E}" type="datetimeFigureOut">
              <a:rPr lang="en-US"/>
              <a:pPr>
                <a:defRPr/>
              </a:pPr>
              <a:t>07/01/14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172200"/>
            <a:ext cx="4724400" cy="365125"/>
          </a:xfrm>
        </p:spPr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3400" y="6172200"/>
            <a:ext cx="609600" cy="365125"/>
          </a:xfrm>
        </p:spPr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6C4A2C2-AFA1-463B-8603-C026E0726C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97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DE666E-98D9-4E8D-A992-F15C2876BDDD}" type="datetimeFigureOut">
              <a:rPr lang="en-US"/>
              <a:pPr>
                <a:defRPr/>
              </a:pPr>
              <a:t>07/01/14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0DBC2-B779-4C39-BD53-2B2431B3BE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53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A88FE7-6993-4929-B48E-028BE74A9867}" type="datetimeFigureOut">
              <a:rPr lang="en-US"/>
              <a:pPr>
                <a:defRPr/>
              </a:pPr>
              <a:t>07/01/14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37098-D370-4CE6-9DC9-C74C5A0B15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3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57200"/>
            <a:ext cx="7467600" cy="960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00200"/>
            <a:ext cx="7467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47800" y="6188075"/>
            <a:ext cx="1447800" cy="365125"/>
          </a:xfrm>
        </p:spPr>
        <p:txBody>
          <a:bodyPr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5F7DBCC-4881-4E50-AC3E-71639AC6F4D8}" type="datetimeFigureOut">
              <a:rPr lang="en-US"/>
              <a:pPr>
                <a:defRPr/>
              </a:pPr>
              <a:t>07/01/14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188075"/>
            <a:ext cx="4724400" cy="365125"/>
          </a:xfrm>
        </p:spPr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6188075"/>
            <a:ext cx="609600" cy="365125"/>
          </a:xfrm>
        </p:spPr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75BB253-1A69-4CB1-A837-FF4AB91406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0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406900"/>
            <a:ext cx="74676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2906713"/>
            <a:ext cx="7467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8E2D00-E033-4A94-9D4E-47ACD4A92C2E}" type="datetimeFigureOut">
              <a:rPr lang="en-US"/>
              <a:pPr>
                <a:defRPr/>
              </a:pPr>
              <a:t>07/01/14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4E30A-A390-429C-85A3-A2C64E40CA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1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800" y="1600200"/>
            <a:ext cx="3505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600200"/>
            <a:ext cx="3733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44259-A58A-4360-AA53-D86767EF4745}" type="datetimeFigureOut">
              <a:rPr lang="en-US"/>
              <a:pPr>
                <a:defRPr/>
              </a:pPr>
              <a:t>07/01/14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22AA8D-CA3A-46F3-BDCA-10FA61C230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0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1535113"/>
            <a:ext cx="3659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6212" y="2174875"/>
            <a:ext cx="3659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1535113"/>
            <a:ext cx="37338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2174875"/>
            <a:ext cx="37338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BF52E2-7967-48D0-B5E4-DBCA53597CB6}" type="datetimeFigureOut">
              <a:rPr lang="en-US"/>
              <a:pPr>
                <a:defRPr/>
              </a:pPr>
              <a:t>07/01/14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69889-9B1C-46A1-9806-69DBB30398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28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F78F0-8607-42D1-AE03-C0CC7920BCA4}" type="datetimeFigureOut">
              <a:rPr lang="en-US"/>
              <a:pPr>
                <a:defRPr/>
              </a:pPr>
              <a:t>07/01/14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D47A1-AC4C-4008-A14F-CE6DBC918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05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F0F6D-32F7-4DDA-A24E-B6BB1184101B}" type="datetimeFigureOut">
              <a:rPr lang="en-US"/>
              <a:pPr>
                <a:defRPr/>
              </a:pPr>
              <a:t>07/01/14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0A375A-E1E5-4204-9CF2-448F0AAB3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13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4A508-F808-4305-8345-371D164E8559}" type="datetimeFigureOut">
              <a:rPr lang="en-US"/>
              <a:pPr>
                <a:defRPr/>
              </a:pPr>
              <a:t>07/01/14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7A125-3753-4CBD-BA63-05FA35C58E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89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2CADE-6596-4E6A-94A4-CDD924A79126}" type="datetimeFigureOut">
              <a:rPr lang="en-US"/>
              <a:pPr>
                <a:defRPr/>
              </a:pPr>
              <a:t>07/01/14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BE452-4F37-4DEB-8A2F-16469C25C7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3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BI14_PPT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1447800" y="457200"/>
            <a:ext cx="7467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447800" y="1600200"/>
            <a:ext cx="7239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7800" y="617220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0B10BA1-FFDE-427C-8190-9D652F61A296}" type="datetimeFigureOut">
              <a:rPr lang="en-US"/>
              <a:pPr>
                <a:defRPr/>
              </a:pPr>
              <a:t>07/01/14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72200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17220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D721DDE-2F4F-4745-BD25-96BCD75516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mserver.org/about/philosophy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TNO: </a:t>
            </a:r>
            <a:r>
              <a:rPr lang="en-US" sz="3600" dirty="0" smtClean="0"/>
              <a:t>Applied scientific research</a:t>
            </a:r>
            <a:endParaRPr lang="en-US" sz="3600" dirty="0"/>
          </a:p>
        </p:txBody>
      </p:sp>
      <p:pic>
        <p:nvPicPr>
          <p:cNvPr id="5" name="Picture 4" descr="Screenshot 2014-01-05 12.00.5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5"/>
          <a:stretch/>
        </p:blipFill>
        <p:spPr>
          <a:xfrm>
            <a:off x="1182483" y="1752600"/>
            <a:ext cx="8113917" cy="47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12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7467600" cy="960438"/>
          </a:xfrm>
        </p:spPr>
        <p:txBody>
          <a:bodyPr/>
          <a:lstStyle/>
          <a:p>
            <a:r>
              <a:rPr lang="en-US" dirty="0" smtClean="0"/>
              <a:t>Part of a bigger picture</a:t>
            </a:r>
            <a:endParaRPr lang="en-US" dirty="0"/>
          </a:p>
        </p:txBody>
      </p:sp>
      <p:pic>
        <p:nvPicPr>
          <p:cNvPr id="4" name="Picture 3" descr="20131114_collaboration-osbi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708863"/>
            <a:ext cx="6096000" cy="49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4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twork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828800"/>
            <a:ext cx="4572000" cy="444843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7467600" cy="960438"/>
          </a:xfrm>
        </p:spPr>
        <p:txBody>
          <a:bodyPr/>
          <a:lstStyle/>
          <a:p>
            <a:r>
              <a:rPr lang="en-US" dirty="0" smtClean="0"/>
              <a:t>There is NO central BIM!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98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www.differencebetween.co.in/wp-content/uploads/2012/12/Grid-Compu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906" y="1484784"/>
            <a:ext cx="5669402" cy="450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96756" y="2492896"/>
            <a:ext cx="1146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               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6463327" y="1772816"/>
            <a:ext cx="114646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             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6711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www.differencebetween.co.in/wp-content/uploads/2012/12/Grid-Compu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906" y="1484784"/>
            <a:ext cx="5669402" cy="450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96756" y="2564904"/>
            <a:ext cx="12363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BIMserver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6580894" y="1939656"/>
            <a:ext cx="16834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1200" dirty="0" err="1" smtClean="0"/>
              <a:t>Clashdetectionservice</a:t>
            </a:r>
            <a:endParaRPr lang="nl-NL" dirty="0"/>
          </a:p>
        </p:txBody>
      </p:sp>
      <p:sp>
        <p:nvSpPr>
          <p:cNvPr id="6" name="TextBox 5"/>
          <p:cNvSpPr txBox="1"/>
          <p:nvPr/>
        </p:nvSpPr>
        <p:spPr>
          <a:xfrm>
            <a:off x="4783214" y="3735536"/>
            <a:ext cx="142519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1200" dirty="0" err="1" smtClean="0"/>
              <a:t>Validationchecker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4211960" y="5219843"/>
            <a:ext cx="185499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1200" dirty="0" smtClean="0"/>
              <a:t>CO2 </a:t>
            </a:r>
            <a:r>
              <a:rPr lang="nl-NL" sz="1200" dirty="0" err="1" smtClean="0"/>
              <a:t>lifecycle</a:t>
            </a:r>
            <a:r>
              <a:rPr lang="nl-NL" sz="1200" dirty="0" smtClean="0"/>
              <a:t> </a:t>
            </a:r>
            <a:r>
              <a:rPr lang="nl-NL" sz="1200" dirty="0" err="1" smtClean="0"/>
              <a:t>calculation</a:t>
            </a:r>
            <a:endParaRPr lang="nl-NL" dirty="0"/>
          </a:p>
        </p:txBody>
      </p:sp>
      <p:sp>
        <p:nvSpPr>
          <p:cNvPr id="8" name="TextBox 7"/>
          <p:cNvSpPr txBox="1"/>
          <p:nvPr/>
        </p:nvSpPr>
        <p:spPr>
          <a:xfrm>
            <a:off x="6772645" y="5209763"/>
            <a:ext cx="64998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1200" dirty="0" smtClean="0"/>
              <a:t>Viewer</a:t>
            </a:r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4263255" y="1628800"/>
            <a:ext cx="175240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1200" dirty="0" err="1" smtClean="0"/>
              <a:t>Staircase</a:t>
            </a:r>
            <a:r>
              <a:rPr lang="nl-NL" sz="1200" dirty="0" smtClean="0"/>
              <a:t> </a:t>
            </a:r>
            <a:r>
              <a:rPr lang="nl-NL" sz="1200" dirty="0" err="1" smtClean="0"/>
              <a:t>automodeller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1807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590800"/>
            <a:ext cx="7467600" cy="960438"/>
          </a:xfrm>
        </p:spPr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40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05" y="0"/>
            <a:ext cx="91861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5" t="89786" r="63053" b="7484"/>
          <a:stretch/>
        </p:blipFill>
        <p:spPr bwMode="auto">
          <a:xfrm>
            <a:off x="2411760" y="2377710"/>
            <a:ext cx="646771" cy="187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5" t="89786" r="58036" b="5583"/>
          <a:stretch/>
        </p:blipFill>
        <p:spPr bwMode="auto">
          <a:xfrm>
            <a:off x="3275856" y="2377273"/>
            <a:ext cx="1107689" cy="317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19672" y="6165304"/>
            <a:ext cx="7200800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5402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17" y="11596"/>
            <a:ext cx="9170617" cy="6846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76400" y="4873823"/>
            <a:ext cx="148157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Modelchecking</a:t>
            </a:r>
            <a:endParaRPr 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0" b="36334"/>
          <a:stretch/>
        </p:blipFill>
        <p:spPr bwMode="auto">
          <a:xfrm>
            <a:off x="3923928" y="1233942"/>
            <a:ext cx="5047785" cy="26522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393700" dist="38100" dir="8100000" sx="107000" sy="107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203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67"/>
            <a:ext cx="9144000" cy="68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625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2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4413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59" y="11135"/>
            <a:ext cx="9215371" cy="687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80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BIMserver.org</a:t>
            </a:r>
            <a:r>
              <a:rPr lang="nl-NL" dirty="0" smtClean="0"/>
              <a:t> “project”: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350" y="1988840"/>
            <a:ext cx="7272338" cy="4182150"/>
          </a:xfrm>
        </p:spPr>
        <p:txBody>
          <a:bodyPr/>
          <a:lstStyle/>
          <a:p>
            <a:pPr fontAlgn="base"/>
            <a:r>
              <a:rPr lang="nl-NL" sz="2800" b="1" dirty="0" err="1" smtClean="0"/>
              <a:t>BIMserver.org</a:t>
            </a:r>
            <a:r>
              <a:rPr lang="nl-NL" sz="2800" b="1" dirty="0" smtClean="0"/>
              <a:t> mission </a:t>
            </a:r>
            <a:r>
              <a:rPr lang="nl-NL" sz="2800" dirty="0" smtClean="0"/>
              <a:t>is </a:t>
            </a:r>
            <a:r>
              <a:rPr lang="nl-NL" sz="2800" dirty="0" err="1" smtClean="0"/>
              <a:t>to</a:t>
            </a:r>
            <a:r>
              <a:rPr lang="nl-NL" sz="2800" dirty="0" smtClean="0"/>
              <a:t> help </a:t>
            </a:r>
            <a:r>
              <a:rPr lang="nl-NL" sz="2800" dirty="0" err="1" smtClean="0"/>
              <a:t>all</a:t>
            </a:r>
            <a:r>
              <a:rPr lang="nl-NL" sz="2800" dirty="0" smtClean="0"/>
              <a:t> actors in the </a:t>
            </a:r>
            <a:r>
              <a:rPr lang="nl-NL" sz="2800" dirty="0" err="1" smtClean="0"/>
              <a:t>Architectural</a:t>
            </a:r>
            <a:r>
              <a:rPr lang="nl-NL" sz="2800" dirty="0" smtClean="0"/>
              <a:t>, Engineering </a:t>
            </a:r>
            <a:r>
              <a:rPr lang="nl-NL" sz="2800" dirty="0" err="1" smtClean="0"/>
              <a:t>and</a:t>
            </a:r>
            <a:r>
              <a:rPr lang="nl-NL" sz="2800" dirty="0" smtClean="0"/>
              <a:t> Construction (AEC) </a:t>
            </a:r>
            <a:r>
              <a:rPr lang="nl-NL" sz="2800" dirty="0" err="1" smtClean="0"/>
              <a:t>industry</a:t>
            </a:r>
            <a:r>
              <a:rPr lang="nl-NL" sz="2800" dirty="0" smtClean="0"/>
              <a:t> </a:t>
            </a:r>
            <a:r>
              <a:rPr lang="nl-NL" sz="2800" u="sng" dirty="0" err="1" smtClean="0"/>
              <a:t>to</a:t>
            </a:r>
            <a:r>
              <a:rPr lang="nl-NL" sz="2800" u="sng" dirty="0" smtClean="0"/>
              <a:t> </a:t>
            </a:r>
            <a:r>
              <a:rPr lang="nl-NL" sz="2800" u="sng" dirty="0" err="1" smtClean="0"/>
              <a:t>collaborate</a:t>
            </a:r>
            <a:r>
              <a:rPr lang="nl-NL" sz="2800" u="sng" dirty="0" smtClean="0"/>
              <a:t> more </a:t>
            </a:r>
            <a:r>
              <a:rPr lang="nl-NL" sz="2800" u="sng" dirty="0" err="1" smtClean="0"/>
              <a:t>efficiently</a:t>
            </a:r>
            <a:r>
              <a:rPr lang="nl-NL" sz="2800" u="sng" dirty="0" smtClean="0"/>
              <a:t> </a:t>
            </a:r>
            <a:r>
              <a:rPr lang="nl-NL" sz="2800" u="sng" dirty="0" err="1" smtClean="0"/>
              <a:t>and</a:t>
            </a:r>
            <a:r>
              <a:rPr lang="nl-NL" sz="2800" u="sng" dirty="0" smtClean="0"/>
              <a:t> </a:t>
            </a:r>
            <a:r>
              <a:rPr lang="nl-NL" sz="2800" u="sng" dirty="0" err="1" smtClean="0"/>
              <a:t>effectively</a:t>
            </a:r>
            <a:r>
              <a:rPr lang="nl-NL" sz="2800" dirty="0" smtClean="0"/>
              <a:t> (</a:t>
            </a:r>
            <a:r>
              <a:rPr lang="nl-NL" sz="2800" dirty="0" err="1" smtClean="0"/>
              <a:t>and</a:t>
            </a:r>
            <a:r>
              <a:rPr lang="nl-NL" sz="2800" dirty="0" smtClean="0"/>
              <a:t> </a:t>
            </a:r>
            <a:r>
              <a:rPr lang="nl-NL" sz="2800" dirty="0" err="1" smtClean="0"/>
              <a:t>thereby</a:t>
            </a:r>
            <a:r>
              <a:rPr lang="nl-NL" sz="2800" dirty="0" smtClean="0"/>
              <a:t> </a:t>
            </a:r>
            <a:r>
              <a:rPr lang="nl-NL" sz="2800" dirty="0" err="1" smtClean="0"/>
              <a:t>creating</a:t>
            </a:r>
            <a:r>
              <a:rPr lang="nl-NL" sz="2800" dirty="0" smtClean="0"/>
              <a:t> </a:t>
            </a:r>
            <a:r>
              <a:rPr lang="nl-NL" sz="2800" dirty="0" err="1" smtClean="0"/>
              <a:t>better</a:t>
            </a:r>
            <a:r>
              <a:rPr lang="nl-NL" sz="2800" dirty="0" smtClean="0"/>
              <a:t> buildings </a:t>
            </a:r>
            <a:r>
              <a:rPr lang="nl-NL" sz="2800" dirty="0" err="1" smtClean="0"/>
              <a:t>for</a:t>
            </a:r>
            <a:r>
              <a:rPr lang="nl-NL" sz="2800" dirty="0" smtClean="0"/>
              <a:t> </a:t>
            </a:r>
            <a:r>
              <a:rPr lang="nl-NL" sz="2800" dirty="0" err="1" smtClean="0"/>
              <a:t>lower</a:t>
            </a:r>
            <a:r>
              <a:rPr lang="nl-NL" sz="2800" dirty="0" smtClean="0"/>
              <a:t> </a:t>
            </a:r>
            <a:r>
              <a:rPr lang="nl-NL" sz="2800" dirty="0" err="1" smtClean="0"/>
              <a:t>costs</a:t>
            </a:r>
            <a:r>
              <a:rPr lang="nl-NL" sz="2800" dirty="0" smtClean="0"/>
              <a:t>).</a:t>
            </a:r>
          </a:p>
          <a:p>
            <a:pPr fontAlgn="base"/>
            <a:endParaRPr lang="nl-NL" sz="2800" dirty="0" smtClean="0"/>
          </a:p>
          <a:p>
            <a:pPr fontAlgn="base"/>
            <a:r>
              <a:rPr lang="nl-NL" sz="2800" b="1" dirty="0" err="1" smtClean="0"/>
              <a:t>BIMserver.org</a:t>
            </a:r>
            <a:r>
              <a:rPr lang="nl-NL" sz="2800" b="1" dirty="0" smtClean="0"/>
              <a:t> goal </a:t>
            </a:r>
            <a:r>
              <a:rPr lang="nl-NL" sz="2800" dirty="0" smtClean="0"/>
              <a:t>is </a:t>
            </a:r>
            <a:r>
              <a:rPr lang="nl-NL" sz="2800" dirty="0" err="1" smtClean="0"/>
              <a:t>to</a:t>
            </a:r>
            <a:r>
              <a:rPr lang="nl-NL" sz="2800" dirty="0" smtClean="0"/>
              <a:t> </a:t>
            </a:r>
            <a:r>
              <a:rPr lang="nl-NL" sz="2800" dirty="0" err="1" smtClean="0"/>
              <a:t>create</a:t>
            </a:r>
            <a:r>
              <a:rPr lang="nl-NL" sz="2800" dirty="0" smtClean="0"/>
              <a:t> the most </a:t>
            </a:r>
            <a:r>
              <a:rPr lang="nl-NL" sz="2800" dirty="0" err="1" smtClean="0"/>
              <a:t>favorite</a:t>
            </a:r>
            <a:r>
              <a:rPr lang="nl-NL" sz="2800" dirty="0" smtClean="0"/>
              <a:t> software platform </a:t>
            </a:r>
            <a:r>
              <a:rPr lang="nl-NL" sz="2800" dirty="0" err="1" smtClean="0"/>
              <a:t>for</a:t>
            </a:r>
            <a:r>
              <a:rPr lang="nl-NL" sz="2800" dirty="0" smtClean="0"/>
              <a:t> </a:t>
            </a:r>
            <a:r>
              <a:rPr lang="nl-NL" sz="2800" dirty="0" err="1" smtClean="0"/>
              <a:t>collaboration</a:t>
            </a:r>
            <a:r>
              <a:rPr lang="nl-NL" sz="2800" dirty="0" smtClean="0"/>
              <a:t> in the AEC-</a:t>
            </a:r>
            <a:r>
              <a:rPr lang="nl-NL" sz="2800" dirty="0" err="1" smtClean="0"/>
              <a:t>industry</a:t>
            </a:r>
            <a:r>
              <a:rPr lang="nl-NL" sz="2800" dirty="0" smtClean="0"/>
              <a:t>.</a:t>
            </a:r>
          </a:p>
          <a:p>
            <a:pPr marL="0" indent="0" fontAlgn="base">
              <a:buNone/>
            </a:pPr>
            <a:endParaRPr lang="nl-NL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444208" y="6237312"/>
            <a:ext cx="25394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smtClean="0">
                <a:hlinkClick r:id="rId2"/>
              </a:rPr>
              <a:t>http://bimserver.org/about/philosophy/</a:t>
            </a:r>
            <a:endParaRPr lang="nl-NL" sz="1100" dirty="0"/>
          </a:p>
        </p:txBody>
      </p:sp>
    </p:spTree>
    <p:extLst>
      <p:ext uri="{BB962C8B-B14F-4D97-AF65-F5344CB8AC3E}">
        <p14:creationId xmlns:p14="http://schemas.microsoft.com/office/powerpoint/2010/main" val="1516568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21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777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happenend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2000" dirty="0" smtClean="0"/>
              <a:t>User: </a:t>
            </a:r>
            <a:r>
              <a:rPr lang="nl-NL" sz="2000" dirty="0" err="1" smtClean="0"/>
              <a:t>checkin</a:t>
            </a:r>
            <a:r>
              <a:rPr lang="nl-NL" sz="2000" dirty="0" smtClean="0"/>
              <a:t> model (IFC)</a:t>
            </a:r>
          </a:p>
          <a:p>
            <a:r>
              <a:rPr lang="nl-NL" sz="2000" dirty="0" smtClean="0"/>
              <a:t>GUI: </a:t>
            </a:r>
            <a:r>
              <a:rPr lang="nl-NL" sz="2000" dirty="0" err="1" smtClean="0"/>
              <a:t>communicating</a:t>
            </a:r>
            <a:r>
              <a:rPr lang="nl-NL" sz="2000" dirty="0" smtClean="0"/>
              <a:t> </a:t>
            </a:r>
            <a:r>
              <a:rPr lang="nl-NL" sz="2000" dirty="0" err="1" smtClean="0"/>
              <a:t>with</a:t>
            </a:r>
            <a:r>
              <a:rPr lang="nl-NL" sz="2000" dirty="0" smtClean="0"/>
              <a:t> </a:t>
            </a:r>
            <a:r>
              <a:rPr lang="nl-NL" sz="2000" dirty="0" smtClean="0"/>
              <a:t>server</a:t>
            </a:r>
          </a:p>
          <a:p>
            <a:r>
              <a:rPr lang="nl-NL" sz="2000" dirty="0" smtClean="0"/>
              <a:t>Server: modelcheck </a:t>
            </a:r>
            <a:r>
              <a:rPr lang="nl-NL" sz="2000" dirty="0" err="1" smtClean="0"/>
              <a:t>if</a:t>
            </a:r>
            <a:r>
              <a:rPr lang="nl-NL" sz="2000" dirty="0" smtClean="0"/>
              <a:t> data is </a:t>
            </a:r>
            <a:r>
              <a:rPr lang="nl-NL" sz="2000" dirty="0" err="1" smtClean="0"/>
              <a:t>according</a:t>
            </a:r>
            <a:r>
              <a:rPr lang="nl-NL" sz="2000" dirty="0" smtClean="0"/>
              <a:t> </a:t>
            </a:r>
            <a:r>
              <a:rPr lang="nl-NL" sz="2000" dirty="0" err="1" smtClean="0"/>
              <a:t>to</a:t>
            </a:r>
            <a:r>
              <a:rPr lang="nl-NL" sz="2000" dirty="0" smtClean="0"/>
              <a:t> </a:t>
            </a:r>
            <a:r>
              <a:rPr lang="nl-NL" sz="2000" dirty="0" err="1" smtClean="0"/>
              <a:t>ruleset</a:t>
            </a:r>
            <a:endParaRPr lang="nl-NL" sz="2000" dirty="0" smtClean="0"/>
          </a:p>
          <a:p>
            <a:r>
              <a:rPr lang="nl-NL" sz="2000" dirty="0" smtClean="0"/>
              <a:t>Server: </a:t>
            </a:r>
            <a:r>
              <a:rPr lang="nl-NL" sz="2000" dirty="0" err="1" smtClean="0"/>
              <a:t>sending</a:t>
            </a:r>
            <a:r>
              <a:rPr lang="nl-NL" sz="2000" dirty="0" smtClean="0"/>
              <a:t> </a:t>
            </a:r>
            <a:r>
              <a:rPr lang="nl-NL" sz="2000" dirty="0" err="1" smtClean="0"/>
              <a:t>notification</a:t>
            </a:r>
            <a:r>
              <a:rPr lang="nl-NL" sz="2000" dirty="0" smtClean="0"/>
              <a:t> </a:t>
            </a:r>
            <a:r>
              <a:rPr lang="nl-NL" sz="2000" dirty="0" err="1" smtClean="0"/>
              <a:t>to</a:t>
            </a:r>
            <a:r>
              <a:rPr lang="nl-NL" sz="2000" dirty="0" smtClean="0"/>
              <a:t> </a:t>
            </a:r>
            <a:r>
              <a:rPr lang="nl-NL" sz="2000" dirty="0" err="1" smtClean="0"/>
              <a:t>subscribed</a:t>
            </a:r>
            <a:r>
              <a:rPr lang="nl-NL" sz="2000" dirty="0" smtClean="0"/>
              <a:t> service </a:t>
            </a:r>
            <a:r>
              <a:rPr lang="nl-NL" sz="2000" dirty="0" err="1" smtClean="0"/>
              <a:t>about</a:t>
            </a:r>
            <a:r>
              <a:rPr lang="nl-NL" sz="2000" dirty="0" smtClean="0"/>
              <a:t> new </a:t>
            </a:r>
            <a:r>
              <a:rPr lang="nl-NL" sz="2000" dirty="0" err="1" smtClean="0"/>
              <a:t>revision</a:t>
            </a:r>
            <a:endParaRPr lang="nl-NL" sz="2000" dirty="0" smtClean="0"/>
          </a:p>
          <a:p>
            <a:r>
              <a:rPr lang="nl-NL" sz="2000" dirty="0" smtClean="0"/>
              <a:t>Remote Service</a:t>
            </a:r>
            <a:r>
              <a:rPr lang="nl-NL" sz="2000" dirty="0" smtClean="0"/>
              <a:t>: </a:t>
            </a:r>
            <a:r>
              <a:rPr lang="nl-NL" sz="2000" dirty="0" err="1" smtClean="0"/>
              <a:t>getting</a:t>
            </a:r>
            <a:r>
              <a:rPr lang="nl-NL" sz="2000" dirty="0" smtClean="0"/>
              <a:t> model (</a:t>
            </a:r>
            <a:r>
              <a:rPr lang="nl-NL" sz="2000" dirty="0" err="1" smtClean="0"/>
              <a:t>with</a:t>
            </a:r>
            <a:r>
              <a:rPr lang="nl-NL" sz="2000" dirty="0" smtClean="0"/>
              <a:t> token) </a:t>
            </a:r>
            <a:r>
              <a:rPr lang="nl-NL" sz="2000" dirty="0" err="1" smtClean="0"/>
              <a:t>from</a:t>
            </a:r>
            <a:r>
              <a:rPr lang="nl-NL" sz="2000" dirty="0" smtClean="0"/>
              <a:t> server *</a:t>
            </a:r>
          </a:p>
          <a:p>
            <a:r>
              <a:rPr lang="nl-NL" sz="2000" dirty="0" smtClean="0"/>
              <a:t>Remote Service</a:t>
            </a:r>
            <a:r>
              <a:rPr lang="nl-NL" sz="2000" dirty="0" smtClean="0"/>
              <a:t>: </a:t>
            </a:r>
            <a:r>
              <a:rPr lang="nl-NL" sz="2000" dirty="0" err="1" smtClean="0"/>
              <a:t>analysing</a:t>
            </a:r>
            <a:r>
              <a:rPr lang="nl-NL" sz="2000" dirty="0" smtClean="0"/>
              <a:t> model</a:t>
            </a:r>
            <a:r>
              <a:rPr lang="nl-NL" sz="2000" dirty="0"/>
              <a:t> *</a:t>
            </a:r>
            <a:endParaRPr lang="nl-NL" sz="2000" dirty="0" smtClean="0"/>
          </a:p>
          <a:p>
            <a:r>
              <a:rPr lang="nl-NL" sz="2000" dirty="0" smtClean="0"/>
              <a:t>Remote </a:t>
            </a:r>
            <a:r>
              <a:rPr lang="nl-NL" sz="2000" dirty="0" smtClean="0"/>
              <a:t>Service</a:t>
            </a:r>
            <a:r>
              <a:rPr lang="nl-NL" sz="2000" dirty="0" smtClean="0"/>
              <a:t>: </a:t>
            </a:r>
            <a:r>
              <a:rPr lang="nl-NL" sz="2000" dirty="0" err="1" smtClean="0"/>
              <a:t>sending</a:t>
            </a:r>
            <a:r>
              <a:rPr lang="nl-NL" sz="2000" dirty="0" smtClean="0"/>
              <a:t> JSON report back </a:t>
            </a:r>
            <a:r>
              <a:rPr lang="nl-NL" sz="2000" dirty="0" err="1" smtClean="0"/>
              <a:t>to</a:t>
            </a:r>
            <a:r>
              <a:rPr lang="nl-NL" sz="2000" dirty="0" smtClean="0"/>
              <a:t> server</a:t>
            </a:r>
            <a:r>
              <a:rPr lang="nl-NL" sz="2000" dirty="0"/>
              <a:t> *</a:t>
            </a:r>
            <a:endParaRPr lang="nl-NL" sz="2000" dirty="0" smtClean="0"/>
          </a:p>
          <a:p>
            <a:r>
              <a:rPr lang="nl-NL" sz="2000" dirty="0" smtClean="0"/>
              <a:t>Server: </a:t>
            </a:r>
            <a:r>
              <a:rPr lang="nl-NL" sz="2000" dirty="0" err="1" smtClean="0"/>
              <a:t>checking</a:t>
            </a:r>
            <a:r>
              <a:rPr lang="nl-NL" sz="2000" dirty="0" smtClean="0"/>
              <a:t> </a:t>
            </a:r>
            <a:r>
              <a:rPr lang="nl-NL" sz="2000" dirty="0" err="1" smtClean="0"/>
              <a:t>if</a:t>
            </a:r>
            <a:r>
              <a:rPr lang="nl-NL" sz="2000" dirty="0" smtClean="0"/>
              <a:t> JSON file is </a:t>
            </a:r>
            <a:r>
              <a:rPr lang="nl-NL" sz="2000" dirty="0" err="1" smtClean="0"/>
              <a:t>valid</a:t>
            </a:r>
            <a:r>
              <a:rPr lang="nl-NL" sz="2000" dirty="0" smtClean="0"/>
              <a:t> </a:t>
            </a:r>
            <a:r>
              <a:rPr lang="nl-NL" sz="2000" dirty="0" err="1" smtClean="0"/>
              <a:t>and</a:t>
            </a:r>
            <a:r>
              <a:rPr lang="nl-NL" sz="2000" dirty="0" smtClean="0"/>
              <a:t> </a:t>
            </a:r>
            <a:r>
              <a:rPr lang="nl-NL" sz="2000" dirty="0" err="1" smtClean="0"/>
              <a:t>autorised</a:t>
            </a:r>
            <a:r>
              <a:rPr lang="nl-NL" sz="2000" dirty="0" smtClean="0"/>
              <a:t> </a:t>
            </a:r>
            <a:r>
              <a:rPr lang="nl-NL" sz="2000" dirty="0" err="1" smtClean="0"/>
              <a:t>to</a:t>
            </a:r>
            <a:r>
              <a:rPr lang="nl-NL" sz="2000" dirty="0" smtClean="0"/>
              <a:t> </a:t>
            </a:r>
            <a:r>
              <a:rPr lang="nl-NL" sz="2000" dirty="0" err="1" smtClean="0"/>
              <a:t>recieve</a:t>
            </a:r>
            <a:endParaRPr lang="nl-NL" sz="2000" dirty="0" smtClean="0"/>
          </a:p>
          <a:p>
            <a:r>
              <a:rPr lang="nl-NL" sz="2000" dirty="0" smtClean="0"/>
              <a:t>Server: </a:t>
            </a:r>
            <a:r>
              <a:rPr lang="nl-NL" sz="2000" dirty="0" err="1" smtClean="0"/>
              <a:t>adding</a:t>
            </a:r>
            <a:r>
              <a:rPr lang="nl-NL" sz="2000" dirty="0" smtClean="0"/>
              <a:t> JSON file </a:t>
            </a:r>
            <a:r>
              <a:rPr lang="nl-NL" sz="2000" dirty="0" err="1" smtClean="0"/>
              <a:t>to</a:t>
            </a:r>
            <a:r>
              <a:rPr lang="nl-NL" sz="2000" dirty="0" smtClean="0"/>
              <a:t> ‘</a:t>
            </a:r>
            <a:r>
              <a:rPr lang="nl-NL" sz="2000" dirty="0" err="1" smtClean="0"/>
              <a:t>extended</a:t>
            </a:r>
            <a:r>
              <a:rPr lang="nl-NL" sz="2000" dirty="0" smtClean="0"/>
              <a:t> data’ in </a:t>
            </a:r>
            <a:r>
              <a:rPr lang="nl-NL" sz="2000" dirty="0" err="1" smtClean="0"/>
              <a:t>revision</a:t>
            </a:r>
            <a:endParaRPr lang="nl-NL" sz="2000" dirty="0"/>
          </a:p>
          <a:p>
            <a:r>
              <a:rPr lang="nl-NL" sz="2000" dirty="0" smtClean="0"/>
              <a:t>GUI: </a:t>
            </a:r>
            <a:r>
              <a:rPr lang="nl-NL" sz="2000" dirty="0" err="1" smtClean="0"/>
              <a:t>viewing</a:t>
            </a:r>
            <a:r>
              <a:rPr lang="nl-NL" sz="2000" dirty="0" smtClean="0"/>
              <a:t> JSON file </a:t>
            </a:r>
            <a:r>
              <a:rPr lang="nl-NL" sz="2000" dirty="0" err="1" smtClean="0"/>
              <a:t>with</a:t>
            </a:r>
            <a:r>
              <a:rPr lang="nl-NL" sz="2000" dirty="0" smtClean="0"/>
              <a:t> special viewer </a:t>
            </a:r>
            <a:r>
              <a:rPr lang="nl-NL" sz="2000" dirty="0" err="1" smtClean="0"/>
              <a:t>based</a:t>
            </a:r>
            <a:r>
              <a:rPr lang="nl-NL" sz="2000" dirty="0" smtClean="0"/>
              <a:t> on schema</a:t>
            </a:r>
          </a:p>
          <a:p>
            <a:endParaRPr lang="nl-NL" sz="2000" dirty="0"/>
          </a:p>
          <a:p>
            <a:r>
              <a:rPr lang="nl-NL" sz="2000" dirty="0" smtClean="0"/>
              <a:t>* = constant </a:t>
            </a:r>
            <a:r>
              <a:rPr lang="nl-NL" sz="2000" dirty="0" err="1" smtClean="0"/>
              <a:t>interaction</a:t>
            </a:r>
            <a:r>
              <a:rPr lang="nl-NL" sz="2000" dirty="0" smtClean="0"/>
              <a:t> </a:t>
            </a:r>
            <a:r>
              <a:rPr lang="nl-NL" sz="2000" dirty="0" err="1" smtClean="0"/>
              <a:t>between</a:t>
            </a:r>
            <a:r>
              <a:rPr lang="nl-NL" sz="2000" dirty="0" smtClean="0"/>
              <a:t> service/server/gui </a:t>
            </a:r>
            <a:r>
              <a:rPr lang="nl-NL" sz="2000" dirty="0" err="1" smtClean="0"/>
              <a:t>about</a:t>
            </a:r>
            <a:r>
              <a:rPr lang="nl-NL" sz="2000" dirty="0" smtClean="0"/>
              <a:t> status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497452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2895600"/>
            <a:ext cx="7272338" cy="720000"/>
          </a:xfrm>
        </p:spPr>
        <p:txBody>
          <a:bodyPr/>
          <a:lstStyle/>
          <a:p>
            <a:pPr algn="ctr"/>
            <a:r>
              <a:rPr lang="nl-NL" dirty="0" smtClean="0"/>
              <a:t>The big(</a:t>
            </a:r>
            <a:r>
              <a:rPr lang="nl-NL" dirty="0" err="1" smtClean="0"/>
              <a:t>ger</a:t>
            </a:r>
            <a:r>
              <a:rPr lang="nl-NL" dirty="0" smtClean="0"/>
              <a:t>) picture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53083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609600"/>
            <a:ext cx="7272338" cy="720000"/>
          </a:xfrm>
        </p:spPr>
        <p:txBody>
          <a:bodyPr/>
          <a:lstStyle/>
          <a:p>
            <a:r>
              <a:rPr lang="nl-NL" dirty="0" smtClean="0"/>
              <a:t>The big picture</a:t>
            </a:r>
            <a:endParaRPr lang="nl-NL" dirty="0"/>
          </a:p>
        </p:txBody>
      </p:sp>
      <p:grpSp>
        <p:nvGrpSpPr>
          <p:cNvPr id="7" name="Group 6"/>
          <p:cNvGrpSpPr/>
          <p:nvPr/>
        </p:nvGrpSpPr>
        <p:grpSpPr>
          <a:xfrm>
            <a:off x="3188410" y="2122112"/>
            <a:ext cx="1110342" cy="625680"/>
            <a:chOff x="3159107" y="2204864"/>
            <a:chExt cx="1110342" cy="625680"/>
          </a:xfrm>
        </p:grpSpPr>
        <p:pic>
          <p:nvPicPr>
            <p:cNvPr id="12300" name="Picture 12" descr="http://files.softicons.com/download/internet-cons/practika-icons-by-dryicons/png/256/us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9107" y="2204864"/>
              <a:ext cx="625680" cy="625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760976" y="2286871"/>
              <a:ext cx="50847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nl-NL" sz="1200" dirty="0" smtClean="0"/>
                <a:t>User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003999" y="3201845"/>
            <a:ext cx="1443816" cy="1182230"/>
            <a:chOff x="2768144" y="3398898"/>
            <a:chExt cx="1443816" cy="1182230"/>
          </a:xfrm>
        </p:grpSpPr>
        <p:pic>
          <p:nvPicPr>
            <p:cNvPr id="12294" name="Picture 6" descr="http://images.clipartlogo.com/files/images/45/455307/window-icon-gui-clip-art_f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144" y="3398898"/>
              <a:ext cx="1443816" cy="1182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295731" y="3962673"/>
              <a:ext cx="4587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200" dirty="0" smtClean="0"/>
                <a:t>GUI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93014" y="5030303"/>
            <a:ext cx="1735924" cy="1641058"/>
            <a:chOff x="2699792" y="5085184"/>
            <a:chExt cx="1735924" cy="1641058"/>
          </a:xfrm>
        </p:grpSpPr>
        <p:grpSp>
          <p:nvGrpSpPr>
            <p:cNvPr id="5" name="Group 4"/>
            <p:cNvGrpSpPr/>
            <p:nvPr/>
          </p:nvGrpSpPr>
          <p:grpSpPr>
            <a:xfrm>
              <a:off x="2997427" y="5085184"/>
              <a:ext cx="1070517" cy="1088814"/>
              <a:chOff x="2728331" y="4356410"/>
              <a:chExt cx="1070517" cy="1088814"/>
            </a:xfrm>
          </p:grpSpPr>
          <p:pic>
            <p:nvPicPr>
              <p:cNvPr id="12290" name="Picture 2" descr="http://4.bp.blogspot.com/-TZIez9pcTF8/TxMnkNiMMSI/AAAAAAAAAGM/X6OznKAB16g/s1600/silver-database-icon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98" t="5495" r="12769"/>
              <a:stretch/>
            </p:blipFill>
            <p:spPr bwMode="auto">
              <a:xfrm>
                <a:off x="2728331" y="4356410"/>
                <a:ext cx="1070517" cy="1088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292" name="Picture 4" descr="http://a0.twimg.com/profile_images/345486397/bimserverlogo_edges.gif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4166" y="4607051"/>
                <a:ext cx="487714" cy="5501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2699792" y="6079911"/>
              <a:ext cx="1735924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200" dirty="0" smtClean="0"/>
                <a:t>IFC Dataserver</a:t>
              </a:r>
            </a:p>
            <a:p>
              <a:pPr algn="ctr"/>
              <a:r>
                <a:rPr lang="nl-NL" sz="1200" dirty="0" smtClean="0"/>
                <a:t>sandbox.bimserver.org</a:t>
              </a:r>
            </a:p>
            <a:p>
              <a:pPr algn="ctr"/>
              <a:r>
                <a:rPr lang="nl-NL" sz="1200" dirty="0" smtClean="0"/>
                <a:t>Amsterdam, NL</a:t>
              </a:r>
              <a:endParaRPr lang="nl-NL" dirty="0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3707802" y="2747792"/>
            <a:ext cx="0" cy="393176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294" idx="2"/>
          </p:cNvCxnSpPr>
          <p:nvPr/>
        </p:nvCxnSpPr>
        <p:spPr>
          <a:xfrm>
            <a:off x="3725907" y="4384075"/>
            <a:ext cx="0" cy="518221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011521" y="5234773"/>
            <a:ext cx="1070517" cy="1271726"/>
            <a:chOff x="2997427" y="5085184"/>
            <a:chExt cx="1070517" cy="1271726"/>
          </a:xfrm>
        </p:grpSpPr>
        <p:pic>
          <p:nvPicPr>
            <p:cNvPr id="24" name="Picture 2" descr="http://4.bp.blogspot.com/-TZIez9pcTF8/TxMnkNiMMSI/AAAAAAAAAGM/X6OznKAB16g/s1600/silver-database-icon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98" t="5495" r="12769"/>
            <a:stretch/>
          </p:blipFill>
          <p:spPr bwMode="auto">
            <a:xfrm>
              <a:off x="2997427" y="5085184"/>
              <a:ext cx="1070517" cy="1088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3100318" y="6079911"/>
              <a:ext cx="93487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200" dirty="0" smtClean="0"/>
                <a:t>Dataserver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67224" y="5195222"/>
            <a:ext cx="1070517" cy="1271726"/>
            <a:chOff x="2997427" y="5085184"/>
            <a:chExt cx="1070517" cy="1271726"/>
          </a:xfrm>
        </p:grpSpPr>
        <p:pic>
          <p:nvPicPr>
            <p:cNvPr id="28" name="Picture 2" descr="http://4.bp.blogspot.com/-TZIez9pcTF8/TxMnkNiMMSI/AAAAAAAAAGM/X6OznKAB16g/s1600/silver-database-icon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98" t="5495" r="12769"/>
            <a:stretch/>
          </p:blipFill>
          <p:spPr bwMode="auto">
            <a:xfrm>
              <a:off x="2997427" y="5085184"/>
              <a:ext cx="1070517" cy="1088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3100318" y="6079911"/>
              <a:ext cx="93487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200" dirty="0" smtClean="0"/>
                <a:t>Dataserver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643253" y="3112349"/>
            <a:ext cx="1070517" cy="1271726"/>
            <a:chOff x="2997427" y="5085184"/>
            <a:chExt cx="1070517" cy="1271726"/>
          </a:xfrm>
        </p:grpSpPr>
        <p:pic>
          <p:nvPicPr>
            <p:cNvPr id="31" name="Picture 2" descr="http://4.bp.blogspot.com/-TZIez9pcTF8/TxMnkNiMMSI/AAAAAAAAAGM/X6OznKAB16g/s1600/silver-database-icon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98" t="5495" r="12769"/>
            <a:stretch/>
          </p:blipFill>
          <p:spPr bwMode="auto">
            <a:xfrm>
              <a:off x="2997427" y="5085184"/>
              <a:ext cx="1070517" cy="1088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3100318" y="6079911"/>
              <a:ext cx="93487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200" dirty="0" smtClean="0"/>
                <a:t>Dataserver</a:t>
              </a:r>
            </a:p>
          </p:txBody>
        </p:sp>
      </p:grpSp>
      <p:cxnSp>
        <p:nvCxnSpPr>
          <p:cNvPr id="36" name="Straight Arrow Connector 35"/>
          <p:cNvCxnSpPr/>
          <p:nvPr/>
        </p:nvCxnSpPr>
        <p:spPr>
          <a:xfrm>
            <a:off x="4447815" y="4384075"/>
            <a:ext cx="1666597" cy="82313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12290" idx="1"/>
          </p:cNvCxnSpPr>
          <p:nvPr/>
        </p:nvCxnSpPr>
        <p:spPr>
          <a:xfrm flipV="1">
            <a:off x="1607738" y="5574710"/>
            <a:ext cx="1582911" cy="10223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290" idx="3"/>
            <a:endCxn id="24" idx="1"/>
          </p:cNvCxnSpPr>
          <p:nvPr/>
        </p:nvCxnSpPr>
        <p:spPr>
          <a:xfrm>
            <a:off x="4261166" y="5574710"/>
            <a:ext cx="1750355" cy="20447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082038" y="4201163"/>
            <a:ext cx="664106" cy="95128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7" idx="1"/>
          </p:cNvCxnSpPr>
          <p:nvPr/>
        </p:nvCxnSpPr>
        <p:spPr>
          <a:xfrm flipH="1">
            <a:off x="4261166" y="4045082"/>
            <a:ext cx="1610818" cy="1162132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049283" y="2122112"/>
            <a:ext cx="979101" cy="82226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5862838" y="1314046"/>
            <a:ext cx="1219200" cy="1531362"/>
            <a:chOff x="5862838" y="1314046"/>
            <a:chExt cx="1219200" cy="1531362"/>
          </a:xfrm>
        </p:grpSpPr>
        <p:pic>
          <p:nvPicPr>
            <p:cNvPr id="46" name="Picture 8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2838" y="1314046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5965729" y="2568409"/>
              <a:ext cx="101341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200" dirty="0" smtClean="0"/>
                <a:t>BIM </a:t>
              </a:r>
              <a:r>
                <a:rPr lang="nl-NL" sz="1200" dirty="0"/>
                <a:t>S</a:t>
              </a:r>
              <a:r>
                <a:rPr lang="nl-NL" sz="1200" dirty="0" smtClean="0"/>
                <a:t>ervice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68238" y="2737701"/>
            <a:ext cx="1219200" cy="1531362"/>
            <a:chOff x="5862838" y="1314046"/>
            <a:chExt cx="1219200" cy="1531362"/>
          </a:xfrm>
        </p:grpSpPr>
        <p:pic>
          <p:nvPicPr>
            <p:cNvPr id="51" name="Picture 8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2838" y="1314046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5965729" y="2568409"/>
              <a:ext cx="101341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200" dirty="0" smtClean="0"/>
                <a:t>BIM </a:t>
              </a:r>
              <a:r>
                <a:rPr lang="nl-NL" sz="1200" dirty="0"/>
                <a:t>S</a:t>
              </a:r>
              <a:r>
                <a:rPr lang="nl-NL" sz="1200" dirty="0" smtClean="0"/>
                <a:t>ervice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871984" y="3435482"/>
            <a:ext cx="1219200" cy="1531362"/>
            <a:chOff x="5862838" y="1314046"/>
            <a:chExt cx="1219200" cy="1531362"/>
          </a:xfrm>
        </p:grpSpPr>
        <p:pic>
          <p:nvPicPr>
            <p:cNvPr id="57" name="Picture 8" descr="http://icons.iconarchive.com/icons/icons-land/vista-hardware-devices/256/Home-Server-icon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2838" y="1314046"/>
              <a:ext cx="12192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5965729" y="2568409"/>
              <a:ext cx="101341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200" dirty="0" smtClean="0"/>
                <a:t>BIM </a:t>
              </a:r>
              <a:r>
                <a:rPr lang="nl-NL" sz="1200" dirty="0"/>
                <a:t>S</a:t>
              </a:r>
              <a:r>
                <a:rPr lang="nl-NL" sz="1200" dirty="0" smtClean="0"/>
                <a:t>ervice</a:t>
              </a:r>
            </a:p>
          </p:txBody>
        </p:sp>
      </p:grpSp>
      <p:cxnSp>
        <p:nvCxnSpPr>
          <p:cNvPr id="59" name="Straight Arrow Connector 58"/>
          <p:cNvCxnSpPr>
            <a:stCxn id="49" idx="2"/>
            <a:endCxn id="57" idx="0"/>
          </p:cNvCxnSpPr>
          <p:nvPr/>
        </p:nvCxnSpPr>
        <p:spPr>
          <a:xfrm>
            <a:off x="6472438" y="2845408"/>
            <a:ext cx="9146" cy="590074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2" idx="2"/>
          </p:cNvCxnSpPr>
          <p:nvPr/>
        </p:nvCxnSpPr>
        <p:spPr>
          <a:xfrm flipH="1">
            <a:off x="1037550" y="4269063"/>
            <a:ext cx="40288" cy="88338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607738" y="3656756"/>
            <a:ext cx="1582911" cy="1495687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1" idx="1"/>
          </p:cNvCxnSpPr>
          <p:nvPr/>
        </p:nvCxnSpPr>
        <p:spPr>
          <a:xfrm flipH="1">
            <a:off x="6979147" y="3656756"/>
            <a:ext cx="664106" cy="260137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12" descr="http://files.softicons.com/download/internet-cons/practika-icons-by-dryicons/png/256/us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166" y="2026330"/>
            <a:ext cx="625680" cy="62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/>
          <p:cNvGrpSpPr/>
          <p:nvPr/>
        </p:nvGrpSpPr>
        <p:grpSpPr>
          <a:xfrm>
            <a:off x="8435523" y="4670385"/>
            <a:ext cx="1110342" cy="625680"/>
            <a:chOff x="3159107" y="2204864"/>
            <a:chExt cx="1110342" cy="625680"/>
          </a:xfrm>
        </p:grpSpPr>
        <p:pic>
          <p:nvPicPr>
            <p:cNvPr id="74" name="Picture 12" descr="http://files.softicons.com/download/internet-cons/practika-icons-by-dryicons/png/256/us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9107" y="2204864"/>
              <a:ext cx="625680" cy="625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/>
            <p:cNvSpPr txBox="1"/>
            <p:nvPr/>
          </p:nvSpPr>
          <p:spPr>
            <a:xfrm>
              <a:off x="3760976" y="2286871"/>
              <a:ext cx="50847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nl-NL" sz="1200" dirty="0" smtClean="0"/>
                <a:t>User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623657" y="5556014"/>
            <a:ext cx="721908" cy="591115"/>
            <a:chOff x="2768144" y="3398898"/>
            <a:chExt cx="1443816" cy="1182230"/>
          </a:xfrm>
        </p:grpSpPr>
        <p:pic>
          <p:nvPicPr>
            <p:cNvPr id="77" name="Picture 6" descr="http://images.clipartlogo.com/files/images/45/455307/window-icon-gui-clip-art_f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144" y="3398898"/>
              <a:ext cx="1443816" cy="1182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/>
            <p:cNvSpPr txBox="1"/>
            <p:nvPr/>
          </p:nvSpPr>
          <p:spPr>
            <a:xfrm>
              <a:off x="3295731" y="3962673"/>
              <a:ext cx="4587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200" dirty="0" smtClean="0"/>
                <a:t>GUI</a:t>
              </a:r>
            </a:p>
          </p:txBody>
        </p:sp>
      </p:grpSp>
      <p:cxnSp>
        <p:nvCxnSpPr>
          <p:cNvPr id="79" name="Straight Arrow Connector 78"/>
          <p:cNvCxnSpPr/>
          <p:nvPr/>
        </p:nvCxnSpPr>
        <p:spPr>
          <a:xfrm flipH="1" flipV="1">
            <a:off x="7091184" y="5625827"/>
            <a:ext cx="447649" cy="153353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8396134" y="5373216"/>
            <a:ext cx="352330" cy="40167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068218" y="2720963"/>
            <a:ext cx="379597" cy="396533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390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609600"/>
            <a:ext cx="7272338" cy="720000"/>
          </a:xfrm>
        </p:spPr>
        <p:txBody>
          <a:bodyPr/>
          <a:lstStyle/>
          <a:p>
            <a:r>
              <a:rPr lang="nl-NL" sz="3200" dirty="0" smtClean="0"/>
              <a:t>The </a:t>
            </a:r>
            <a:r>
              <a:rPr lang="nl-NL" sz="3200" dirty="0" err="1" smtClean="0"/>
              <a:t>bigger</a:t>
            </a:r>
            <a:r>
              <a:rPr lang="nl-NL" sz="3200" dirty="0" smtClean="0"/>
              <a:t> picture: </a:t>
            </a:r>
            <a:br>
              <a:rPr lang="nl-NL" sz="3200" dirty="0" smtClean="0"/>
            </a:br>
            <a:r>
              <a:rPr lang="nl-NL" dirty="0" err="1" smtClean="0"/>
              <a:t>Everything</a:t>
            </a:r>
            <a:r>
              <a:rPr lang="nl-NL" dirty="0" smtClean="0"/>
              <a:t> is a “BIM Service”</a:t>
            </a:r>
            <a:endParaRPr lang="nl-NL" dirty="0"/>
          </a:p>
        </p:txBody>
      </p:sp>
      <p:grpSp>
        <p:nvGrpSpPr>
          <p:cNvPr id="7" name="Group 6"/>
          <p:cNvGrpSpPr/>
          <p:nvPr/>
        </p:nvGrpSpPr>
        <p:grpSpPr>
          <a:xfrm>
            <a:off x="3188410" y="2122112"/>
            <a:ext cx="1110342" cy="625680"/>
            <a:chOff x="3159107" y="2204864"/>
            <a:chExt cx="1110342" cy="625680"/>
          </a:xfrm>
        </p:grpSpPr>
        <p:pic>
          <p:nvPicPr>
            <p:cNvPr id="12300" name="Picture 12" descr="http://files.softicons.com/download/internet-cons/practika-icons-by-dryicons/png/256/us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9107" y="2204864"/>
              <a:ext cx="625680" cy="625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760976" y="2286871"/>
              <a:ext cx="50847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nl-NL" sz="1200" dirty="0" smtClean="0"/>
                <a:t>User</a:t>
              </a:r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3707802" y="2747792"/>
            <a:ext cx="0" cy="393176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294" idx="2"/>
          </p:cNvCxnSpPr>
          <p:nvPr/>
        </p:nvCxnSpPr>
        <p:spPr>
          <a:xfrm>
            <a:off x="3725907" y="4384075"/>
            <a:ext cx="0" cy="518221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447815" y="4384075"/>
            <a:ext cx="1666597" cy="82313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12290" idx="1"/>
          </p:cNvCxnSpPr>
          <p:nvPr/>
        </p:nvCxnSpPr>
        <p:spPr>
          <a:xfrm flipV="1">
            <a:off x="1607738" y="5574710"/>
            <a:ext cx="1582911" cy="10223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290" idx="3"/>
            <a:endCxn id="24" idx="1"/>
          </p:cNvCxnSpPr>
          <p:nvPr/>
        </p:nvCxnSpPr>
        <p:spPr>
          <a:xfrm>
            <a:off x="4261166" y="5574710"/>
            <a:ext cx="1750355" cy="20447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7082038" y="4201163"/>
            <a:ext cx="664106" cy="95128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7" idx="1"/>
          </p:cNvCxnSpPr>
          <p:nvPr/>
        </p:nvCxnSpPr>
        <p:spPr>
          <a:xfrm flipH="1">
            <a:off x="4261166" y="4045082"/>
            <a:ext cx="1610818" cy="1162132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049283" y="2122112"/>
            <a:ext cx="979101" cy="82226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8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38" y="273770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Arrow Connector 58"/>
          <p:cNvCxnSpPr>
            <a:stCxn id="49" idx="2"/>
            <a:endCxn id="57" idx="0"/>
          </p:cNvCxnSpPr>
          <p:nvPr/>
        </p:nvCxnSpPr>
        <p:spPr>
          <a:xfrm>
            <a:off x="6472438" y="2845408"/>
            <a:ext cx="9146" cy="590074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1037550" y="4269063"/>
            <a:ext cx="40288" cy="88338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607738" y="3656756"/>
            <a:ext cx="1582911" cy="1495687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31" idx="1"/>
          </p:cNvCxnSpPr>
          <p:nvPr/>
        </p:nvCxnSpPr>
        <p:spPr>
          <a:xfrm flipH="1">
            <a:off x="6979147" y="3656756"/>
            <a:ext cx="664106" cy="260137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12" descr="http://files.softicons.com/download/internet-cons/practika-icons-by-dryicons/png/256/us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166" y="2026330"/>
            <a:ext cx="625680" cy="62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/>
          <p:cNvGrpSpPr/>
          <p:nvPr/>
        </p:nvGrpSpPr>
        <p:grpSpPr>
          <a:xfrm>
            <a:off x="8435523" y="4670385"/>
            <a:ext cx="1110342" cy="625680"/>
            <a:chOff x="3159107" y="2204864"/>
            <a:chExt cx="1110342" cy="625680"/>
          </a:xfrm>
        </p:grpSpPr>
        <p:pic>
          <p:nvPicPr>
            <p:cNvPr id="74" name="Picture 12" descr="http://files.softicons.com/download/internet-cons/practika-icons-by-dryicons/png/256/us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9107" y="2204864"/>
              <a:ext cx="625680" cy="625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/>
            <p:cNvSpPr txBox="1"/>
            <p:nvPr/>
          </p:nvSpPr>
          <p:spPr>
            <a:xfrm>
              <a:off x="3760976" y="2286871"/>
              <a:ext cx="50847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nl-NL" sz="1200" dirty="0" smtClean="0"/>
                <a:t>User</a:t>
              </a:r>
            </a:p>
          </p:txBody>
        </p:sp>
      </p:grpSp>
      <p:cxnSp>
        <p:nvCxnSpPr>
          <p:cNvPr id="79" name="Straight Arrow Connector 78"/>
          <p:cNvCxnSpPr/>
          <p:nvPr/>
        </p:nvCxnSpPr>
        <p:spPr>
          <a:xfrm flipH="1" flipV="1">
            <a:off x="7091184" y="5625827"/>
            <a:ext cx="447649" cy="153353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8396134" y="5373216"/>
            <a:ext cx="352330" cy="40167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068218" y="2720963"/>
            <a:ext cx="379597" cy="396533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8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81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8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105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00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314" y="350399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105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8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2578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895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 descr="http://icons.iconarchive.com/icons/icons-land/vista-hardware-devices/256/Home-Serve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676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119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Niche </a:t>
            </a:r>
            <a:r>
              <a:rPr lang="nl-NL" dirty="0" err="1" smtClean="0"/>
              <a:t>applications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47800"/>
            <a:ext cx="7467600" cy="4525963"/>
          </a:xfrm>
        </p:spPr>
        <p:txBody>
          <a:bodyPr/>
          <a:lstStyle/>
          <a:p>
            <a:r>
              <a:rPr lang="nl-NL" sz="2400" dirty="0" smtClean="0"/>
              <a:t>‘remote’ services </a:t>
            </a:r>
            <a:r>
              <a:rPr lang="nl-NL" sz="2400" dirty="0" err="1" smtClean="0"/>
              <a:t>like</a:t>
            </a:r>
            <a:r>
              <a:rPr lang="nl-NL" sz="2400" dirty="0" smtClean="0"/>
              <a:t>:</a:t>
            </a:r>
          </a:p>
          <a:p>
            <a:pPr lvl="1"/>
            <a:r>
              <a:rPr lang="nl-NL" sz="1600" dirty="0" err="1" smtClean="0"/>
              <a:t>Bimserver</a:t>
            </a:r>
            <a:r>
              <a:rPr lang="nl-NL" sz="1600" dirty="0" smtClean="0"/>
              <a:t> (“BIM Data service”)</a:t>
            </a:r>
          </a:p>
          <a:p>
            <a:pPr lvl="1"/>
            <a:r>
              <a:rPr lang="nl-NL" sz="1600" dirty="0" err="1" smtClean="0"/>
              <a:t>Clashdetection</a:t>
            </a:r>
            <a:endParaRPr lang="nl-NL" sz="1600" dirty="0" smtClean="0"/>
          </a:p>
          <a:p>
            <a:pPr lvl="1"/>
            <a:r>
              <a:rPr lang="nl-NL" sz="1600" dirty="0" smtClean="0"/>
              <a:t>CO2 life </a:t>
            </a:r>
            <a:r>
              <a:rPr lang="nl-NL" sz="1600" dirty="0" err="1" smtClean="0"/>
              <a:t>cycle</a:t>
            </a:r>
            <a:r>
              <a:rPr lang="nl-NL" sz="1600" dirty="0" smtClean="0"/>
              <a:t> </a:t>
            </a:r>
            <a:r>
              <a:rPr lang="nl-NL" sz="1600" dirty="0" err="1" smtClean="0"/>
              <a:t>calculation</a:t>
            </a:r>
            <a:endParaRPr lang="nl-NL" sz="1600" dirty="0" smtClean="0"/>
          </a:p>
          <a:p>
            <a:pPr lvl="1"/>
            <a:r>
              <a:rPr lang="nl-NL" sz="1600" dirty="0" smtClean="0"/>
              <a:t>Floorplan generator</a:t>
            </a:r>
            <a:endParaRPr lang="nl-NL" sz="1600" dirty="0" smtClean="0"/>
          </a:p>
          <a:p>
            <a:pPr lvl="1"/>
            <a:r>
              <a:rPr lang="nl-NL" sz="1600" dirty="0" err="1" smtClean="0"/>
              <a:t>Supplier</a:t>
            </a:r>
            <a:r>
              <a:rPr lang="nl-NL" sz="1600" dirty="0" smtClean="0"/>
              <a:t> </a:t>
            </a:r>
            <a:r>
              <a:rPr lang="nl-NL" sz="1600" dirty="0" err="1" smtClean="0"/>
              <a:t>automators</a:t>
            </a:r>
            <a:r>
              <a:rPr lang="nl-NL" sz="1600" dirty="0" smtClean="0"/>
              <a:t> (</a:t>
            </a:r>
            <a:r>
              <a:rPr lang="nl-NL" sz="1600" dirty="0" err="1" smtClean="0"/>
              <a:t>staircase</a:t>
            </a:r>
            <a:r>
              <a:rPr lang="nl-NL" sz="1600" dirty="0" smtClean="0"/>
              <a:t>, </a:t>
            </a:r>
            <a:r>
              <a:rPr lang="nl-NL" sz="1600" dirty="0" err="1" smtClean="0"/>
              <a:t>floors,etc</a:t>
            </a:r>
            <a:r>
              <a:rPr lang="nl-NL" sz="1600" dirty="0" smtClean="0"/>
              <a:t>)</a:t>
            </a:r>
          </a:p>
          <a:p>
            <a:pPr lvl="1"/>
            <a:r>
              <a:rPr lang="nl-NL" sz="1600" dirty="0" err="1" smtClean="0"/>
              <a:t>Android</a:t>
            </a:r>
            <a:r>
              <a:rPr lang="nl-NL" sz="1600" dirty="0" smtClean="0"/>
              <a:t> </a:t>
            </a:r>
            <a:r>
              <a:rPr lang="nl-NL" sz="1600" dirty="0" err="1" smtClean="0"/>
              <a:t>app</a:t>
            </a:r>
            <a:endParaRPr lang="nl-NL" sz="1600" dirty="0" smtClean="0"/>
          </a:p>
          <a:p>
            <a:pPr lvl="1"/>
            <a:r>
              <a:rPr lang="nl-NL" sz="1600" dirty="0" smtClean="0"/>
              <a:t>Loggers </a:t>
            </a:r>
            <a:r>
              <a:rPr lang="nl-NL" sz="1600" dirty="0" err="1" smtClean="0"/>
              <a:t>and</a:t>
            </a:r>
            <a:r>
              <a:rPr lang="nl-NL" sz="1600" dirty="0" smtClean="0"/>
              <a:t> analyses</a:t>
            </a:r>
          </a:p>
          <a:p>
            <a:pPr lvl="1"/>
            <a:r>
              <a:rPr lang="nl-NL" sz="1600" dirty="0" err="1" smtClean="0"/>
              <a:t>Validation</a:t>
            </a:r>
            <a:r>
              <a:rPr lang="nl-NL" sz="1600" dirty="0" smtClean="0"/>
              <a:t> checkers</a:t>
            </a:r>
          </a:p>
          <a:p>
            <a:pPr lvl="1"/>
            <a:r>
              <a:rPr lang="nl-NL" sz="1600" dirty="0" smtClean="0"/>
              <a:t>BOM </a:t>
            </a:r>
            <a:r>
              <a:rPr lang="nl-NL" sz="1600" dirty="0" err="1" smtClean="0"/>
              <a:t>extractor</a:t>
            </a:r>
            <a:endParaRPr lang="nl-NL" sz="1600" dirty="0" smtClean="0"/>
          </a:p>
          <a:p>
            <a:pPr lvl="1"/>
            <a:r>
              <a:rPr lang="nl-NL" sz="1600" dirty="0" smtClean="0"/>
              <a:t>Furniture placer</a:t>
            </a:r>
          </a:p>
          <a:p>
            <a:pPr lvl="1"/>
            <a:r>
              <a:rPr lang="nl-NL" sz="1600" dirty="0" err="1" smtClean="0"/>
              <a:t>SpaceInvaders</a:t>
            </a:r>
            <a:r>
              <a:rPr lang="nl-NL" sz="1600" dirty="0" smtClean="0"/>
              <a:t> </a:t>
            </a:r>
            <a:r>
              <a:rPr lang="nl-NL" sz="1600" dirty="0" err="1" smtClean="0"/>
              <a:t>app</a:t>
            </a:r>
            <a:endParaRPr lang="nl-NL" sz="1600" dirty="0" smtClean="0"/>
          </a:p>
          <a:p>
            <a:pPr lvl="1"/>
            <a:r>
              <a:rPr lang="nl-NL" sz="1600" dirty="0" smtClean="0"/>
              <a:t>PNG </a:t>
            </a:r>
            <a:r>
              <a:rPr lang="nl-NL" sz="1600" dirty="0" err="1" smtClean="0"/>
              <a:t>renderer</a:t>
            </a:r>
            <a:r>
              <a:rPr lang="nl-NL" sz="1600" dirty="0" smtClean="0"/>
              <a:t> </a:t>
            </a:r>
          </a:p>
          <a:p>
            <a:pPr lvl="1"/>
            <a:r>
              <a:rPr lang="nl-NL" sz="1600" dirty="0" smtClean="0"/>
              <a:t>2D Floorplan generator</a:t>
            </a:r>
          </a:p>
          <a:p>
            <a:pPr lvl="1"/>
            <a:r>
              <a:rPr lang="nl-NL" sz="1600" dirty="0" smtClean="0"/>
              <a:t>….</a:t>
            </a:r>
            <a:endParaRPr lang="nl-NL" sz="1600" dirty="0"/>
          </a:p>
          <a:p>
            <a:r>
              <a:rPr lang="nl-NL" sz="2400" dirty="0" err="1" smtClean="0"/>
              <a:t>Everything</a:t>
            </a:r>
            <a:r>
              <a:rPr lang="nl-NL" sz="2400" dirty="0" smtClean="0"/>
              <a:t> automatic </a:t>
            </a:r>
            <a:r>
              <a:rPr lang="nl-NL" sz="2400" dirty="0" err="1" smtClean="0"/>
              <a:t>and</a:t>
            </a:r>
            <a:r>
              <a:rPr lang="nl-NL" sz="2400" dirty="0" smtClean="0"/>
              <a:t> ‘on </a:t>
            </a:r>
            <a:r>
              <a:rPr lang="nl-NL" sz="2400" dirty="0" err="1" smtClean="0"/>
              <a:t>demand</a:t>
            </a:r>
            <a:r>
              <a:rPr lang="nl-NL" sz="2400" dirty="0" smtClean="0"/>
              <a:t>’ event </a:t>
            </a:r>
            <a:r>
              <a:rPr lang="nl-NL" sz="2400" dirty="0" err="1" smtClean="0"/>
              <a:t>driven</a:t>
            </a:r>
            <a:r>
              <a:rPr lang="nl-NL" sz="2400" dirty="0" smtClean="0"/>
              <a:t> </a:t>
            </a:r>
            <a:endParaRPr lang="nl-NL" sz="2400" b="1" dirty="0" smtClean="0"/>
          </a:p>
          <a:p>
            <a:pPr lvl="1"/>
            <a:endParaRPr lang="nl-NL" sz="2000" dirty="0" smtClean="0"/>
          </a:p>
        </p:txBody>
      </p:sp>
      <p:pic>
        <p:nvPicPr>
          <p:cNvPr id="4" name="Picture 2" descr="http://image.slidesharecdn.com/20120728there-is-no-central-model-120726064517-phpapp02/95/slide-14-728.jpg?134338093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16924" r="15036" b="16463"/>
          <a:stretch/>
        </p:blipFill>
        <p:spPr bwMode="auto">
          <a:xfrm>
            <a:off x="5986116" y="2286000"/>
            <a:ext cx="3157884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774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Current</a:t>
            </a:r>
            <a:r>
              <a:rPr lang="nl-NL" dirty="0" smtClean="0"/>
              <a:t> </a:t>
            </a:r>
            <a:r>
              <a:rPr lang="nl-NL" dirty="0" smtClean="0"/>
              <a:t>(</a:t>
            </a:r>
            <a:r>
              <a:rPr lang="nl-NL" dirty="0" err="1" smtClean="0"/>
              <a:t>old</a:t>
            </a:r>
            <a:r>
              <a:rPr lang="nl-NL" dirty="0" smtClean="0"/>
              <a:t>) </a:t>
            </a:r>
            <a:r>
              <a:rPr lang="nl-NL" dirty="0" err="1" smtClean="0"/>
              <a:t>demonstrator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nl-NL" sz="2400" dirty="0" smtClean="0"/>
              <a:t>1. </a:t>
            </a:r>
            <a:r>
              <a:rPr lang="nl-NL" sz="2400" dirty="0" err="1" smtClean="0"/>
              <a:t>Checkin</a:t>
            </a:r>
            <a:r>
              <a:rPr lang="nl-NL" sz="2400" dirty="0" smtClean="0"/>
              <a:t> model (</a:t>
            </a:r>
            <a:r>
              <a:rPr lang="nl-NL" sz="2400" dirty="0" err="1" smtClean="0"/>
              <a:t>bimserver</a:t>
            </a:r>
            <a:r>
              <a:rPr lang="nl-NL" sz="2400" dirty="0" smtClean="0"/>
              <a:t>)</a:t>
            </a:r>
          </a:p>
          <a:p>
            <a:pPr marL="457200" lvl="1" indent="0">
              <a:buNone/>
            </a:pPr>
            <a:r>
              <a:rPr lang="nl-NL" sz="2400" dirty="0"/>
              <a:t>	</a:t>
            </a:r>
            <a:r>
              <a:rPr lang="nl-NL" sz="2400" dirty="0" smtClean="0"/>
              <a:t>- </a:t>
            </a:r>
            <a:r>
              <a:rPr lang="nl-NL" sz="2400" dirty="0" err="1" smtClean="0"/>
              <a:t>Staircase</a:t>
            </a:r>
            <a:r>
              <a:rPr lang="nl-NL" sz="2400" dirty="0" smtClean="0"/>
              <a:t> </a:t>
            </a:r>
            <a:r>
              <a:rPr lang="nl-NL" sz="2400" dirty="0" err="1" smtClean="0"/>
              <a:t>supplier</a:t>
            </a:r>
            <a:r>
              <a:rPr lang="nl-NL" sz="2400" dirty="0" smtClean="0"/>
              <a:t> </a:t>
            </a:r>
            <a:r>
              <a:rPr lang="nl-NL" sz="2400" dirty="0" err="1" smtClean="0"/>
              <a:t>sends</a:t>
            </a:r>
            <a:r>
              <a:rPr lang="nl-NL" sz="2400" dirty="0" smtClean="0"/>
              <a:t> </a:t>
            </a:r>
            <a:r>
              <a:rPr lang="nl-NL" sz="2400" dirty="0" err="1" smtClean="0"/>
              <a:t>staircase</a:t>
            </a:r>
            <a:r>
              <a:rPr lang="nl-NL" sz="2400" dirty="0" smtClean="0"/>
              <a:t> model (IFC) </a:t>
            </a:r>
          </a:p>
          <a:p>
            <a:pPr marL="457200" lvl="1" indent="0">
              <a:buNone/>
            </a:pPr>
            <a:r>
              <a:rPr lang="nl-NL" sz="2400" dirty="0"/>
              <a:t>	</a:t>
            </a:r>
            <a:r>
              <a:rPr lang="nl-NL" sz="2400" dirty="0" smtClean="0"/>
              <a:t>- </a:t>
            </a:r>
            <a:r>
              <a:rPr lang="nl-NL" sz="2400" dirty="0" err="1" smtClean="0"/>
              <a:t>Floorsupplier</a:t>
            </a:r>
            <a:r>
              <a:rPr lang="nl-NL" sz="2400" dirty="0"/>
              <a:t>(IFC</a:t>
            </a:r>
            <a:r>
              <a:rPr lang="nl-NL" sz="2400" dirty="0" smtClean="0"/>
              <a:t>)</a:t>
            </a:r>
            <a:endParaRPr lang="nl-NL" sz="2400" dirty="0"/>
          </a:p>
          <a:p>
            <a:pPr marL="457200" lvl="1" indent="0">
              <a:buNone/>
            </a:pPr>
            <a:r>
              <a:rPr lang="nl-NL" sz="2400" dirty="0"/>
              <a:t>	</a:t>
            </a:r>
            <a:r>
              <a:rPr lang="nl-NL" sz="2400" dirty="0" smtClean="0"/>
              <a:t>- </a:t>
            </a:r>
            <a:r>
              <a:rPr lang="nl-NL" sz="2400" dirty="0" err="1" smtClean="0"/>
              <a:t>Innerwall</a:t>
            </a:r>
            <a:r>
              <a:rPr lang="nl-NL" sz="2400" dirty="0" smtClean="0"/>
              <a:t> </a:t>
            </a:r>
            <a:r>
              <a:rPr lang="nl-NL" sz="2400" dirty="0" err="1" smtClean="0"/>
              <a:t>supplier</a:t>
            </a:r>
            <a:r>
              <a:rPr lang="nl-NL" sz="2400" dirty="0" smtClean="0"/>
              <a:t> </a:t>
            </a:r>
            <a:r>
              <a:rPr lang="nl-NL" sz="2400" dirty="0"/>
              <a:t>(IFC</a:t>
            </a:r>
            <a:r>
              <a:rPr lang="nl-NL" sz="2400" dirty="0" smtClean="0"/>
              <a:t>)</a:t>
            </a:r>
          </a:p>
          <a:p>
            <a:pPr marL="457200" lvl="1" indent="0">
              <a:buNone/>
            </a:pPr>
            <a:r>
              <a:rPr lang="nl-NL" sz="2400" dirty="0" smtClean="0"/>
              <a:t>2. </a:t>
            </a:r>
            <a:r>
              <a:rPr lang="nl-NL" sz="2400" dirty="0" err="1" smtClean="0"/>
              <a:t>Clashdetection</a:t>
            </a:r>
            <a:r>
              <a:rPr lang="nl-NL" sz="2400" dirty="0" smtClean="0"/>
              <a:t> (BCF) </a:t>
            </a:r>
          </a:p>
          <a:p>
            <a:pPr marL="457200" lvl="1" indent="0">
              <a:buNone/>
            </a:pPr>
            <a:r>
              <a:rPr lang="nl-NL" sz="2400" dirty="0" smtClean="0"/>
              <a:t>3. Check on IFC </a:t>
            </a:r>
            <a:r>
              <a:rPr lang="nl-NL" sz="2400" dirty="0" err="1" smtClean="0"/>
              <a:t>quality</a:t>
            </a:r>
            <a:r>
              <a:rPr lang="nl-NL" sz="2400" dirty="0" smtClean="0"/>
              <a:t> (</a:t>
            </a:r>
            <a:r>
              <a:rPr lang="nl-NL" sz="2400" dirty="0" err="1" smtClean="0"/>
              <a:t>Statsbygg</a:t>
            </a:r>
            <a:r>
              <a:rPr lang="nl-NL" sz="2400" dirty="0"/>
              <a:t> </a:t>
            </a:r>
            <a:r>
              <a:rPr lang="nl-NL" sz="2400" dirty="0" smtClean="0"/>
              <a:t>/ RGD)</a:t>
            </a:r>
          </a:p>
          <a:p>
            <a:pPr marL="457200" lvl="1" indent="0">
              <a:buNone/>
            </a:pPr>
            <a:r>
              <a:rPr lang="nl-NL" sz="2400" dirty="0" smtClean="0"/>
              <a:t>4. CO2 life </a:t>
            </a:r>
            <a:r>
              <a:rPr lang="nl-NL" sz="2400" dirty="0" err="1" smtClean="0"/>
              <a:t>cycle</a:t>
            </a:r>
            <a:r>
              <a:rPr lang="nl-NL" sz="2400" dirty="0" smtClean="0"/>
              <a:t> analyses (PDF)</a:t>
            </a:r>
          </a:p>
          <a:p>
            <a:pPr marL="457200" lvl="1" indent="0">
              <a:buNone/>
            </a:pPr>
            <a:r>
              <a:rPr lang="nl-NL" sz="2400" dirty="0" smtClean="0"/>
              <a:t>2. </a:t>
            </a:r>
            <a:r>
              <a:rPr lang="nl-NL" sz="2400" dirty="0" err="1" smtClean="0"/>
              <a:t>Sync</a:t>
            </a:r>
            <a:r>
              <a:rPr lang="nl-NL" sz="2400" dirty="0" smtClean="0"/>
              <a:t> </a:t>
            </a:r>
            <a:r>
              <a:rPr lang="nl-NL" sz="2400" dirty="0" err="1" smtClean="0"/>
              <a:t>with</a:t>
            </a:r>
            <a:r>
              <a:rPr lang="nl-NL" sz="2400" dirty="0" smtClean="0"/>
              <a:t> datastore of projectmembers</a:t>
            </a:r>
          </a:p>
          <a:p>
            <a:pPr marL="457200" lvl="1" indent="0">
              <a:buNone/>
            </a:pPr>
            <a:r>
              <a:rPr lang="nl-NL" sz="2400" dirty="0" smtClean="0"/>
              <a:t>4. Client </a:t>
            </a:r>
            <a:r>
              <a:rPr lang="nl-NL" sz="2400" dirty="0" err="1" smtClean="0"/>
              <a:t>gets</a:t>
            </a:r>
            <a:r>
              <a:rPr lang="nl-NL" sz="2400" dirty="0" smtClean="0"/>
              <a:t> COBie model update </a:t>
            </a:r>
            <a:r>
              <a:rPr lang="nl-NL" sz="2400" dirty="0" err="1" smtClean="0"/>
              <a:t>for</a:t>
            </a:r>
            <a:r>
              <a:rPr lang="nl-NL" sz="2400" dirty="0" smtClean="0"/>
              <a:t> FM in </a:t>
            </a:r>
            <a:r>
              <a:rPr lang="nl-NL" sz="2400" dirty="0" err="1" smtClean="0"/>
              <a:t>dropbox</a:t>
            </a:r>
            <a:endParaRPr lang="nl-NL" sz="2400" dirty="0"/>
          </a:p>
          <a:p>
            <a:pPr marL="0" indent="0">
              <a:buNone/>
            </a:pPr>
            <a:endParaRPr lang="nl-NL" sz="2400" dirty="0" smtClean="0"/>
          </a:p>
          <a:p>
            <a:pPr marL="0" indent="0">
              <a:buNone/>
            </a:pP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245951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image.slidesharecdn.com/20120728there-is-no-central-model-120726064517-phpapp02/95/slide-14-728.jpg?134338093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9" t="16924" r="15036" b="16463"/>
          <a:stretch/>
        </p:blipFill>
        <p:spPr bwMode="auto">
          <a:xfrm>
            <a:off x="5986116" y="2514600"/>
            <a:ext cx="3157884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Remote 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350" y="1988840"/>
            <a:ext cx="7272338" cy="4392910"/>
          </a:xfrm>
        </p:spPr>
        <p:txBody>
          <a:bodyPr/>
          <a:lstStyle/>
          <a:p>
            <a:r>
              <a:rPr lang="nl-NL" sz="2000" dirty="0" err="1" smtClean="0"/>
              <a:t>Can</a:t>
            </a:r>
            <a:r>
              <a:rPr lang="nl-NL" sz="2000" dirty="0" smtClean="0"/>
              <a:t> </a:t>
            </a:r>
            <a:r>
              <a:rPr lang="nl-NL" sz="2000" dirty="0" err="1" smtClean="0"/>
              <a:t>be</a:t>
            </a:r>
            <a:r>
              <a:rPr lang="nl-NL" sz="2000" dirty="0" smtClean="0"/>
              <a:t> </a:t>
            </a:r>
            <a:r>
              <a:rPr lang="nl-NL" sz="2000" dirty="0" err="1" smtClean="0"/>
              <a:t>closed</a:t>
            </a:r>
            <a:r>
              <a:rPr lang="nl-NL" sz="2000" dirty="0" smtClean="0"/>
              <a:t> source / </a:t>
            </a:r>
            <a:r>
              <a:rPr lang="nl-NL" sz="2000" dirty="0" err="1" smtClean="0"/>
              <a:t>ask</a:t>
            </a:r>
            <a:r>
              <a:rPr lang="nl-NL" sz="2000" dirty="0" smtClean="0"/>
              <a:t> </a:t>
            </a:r>
            <a:r>
              <a:rPr lang="nl-NL" sz="2000" dirty="0"/>
              <a:t>money </a:t>
            </a:r>
            <a:r>
              <a:rPr lang="nl-NL" sz="2000" dirty="0" err="1"/>
              <a:t>for</a:t>
            </a:r>
            <a:r>
              <a:rPr lang="nl-NL" sz="2000" dirty="0"/>
              <a:t> </a:t>
            </a:r>
            <a:r>
              <a:rPr lang="nl-NL" sz="2000" dirty="0" err="1"/>
              <a:t>specific</a:t>
            </a:r>
            <a:r>
              <a:rPr lang="nl-NL" sz="2000" dirty="0"/>
              <a:t> features (</a:t>
            </a:r>
            <a:r>
              <a:rPr lang="nl-NL" sz="2000" dirty="0" err="1"/>
              <a:t>profiles</a:t>
            </a:r>
            <a:r>
              <a:rPr lang="nl-NL" sz="2000" dirty="0"/>
              <a:t>)</a:t>
            </a:r>
          </a:p>
          <a:p>
            <a:r>
              <a:rPr lang="nl-NL" sz="2000" dirty="0" err="1" smtClean="0"/>
              <a:t>Based</a:t>
            </a:r>
            <a:r>
              <a:rPr lang="nl-NL" sz="2000" dirty="0" smtClean="0"/>
              <a:t> on </a:t>
            </a:r>
            <a:r>
              <a:rPr lang="nl-NL" sz="2000" dirty="0" err="1" smtClean="0"/>
              <a:t>publish</a:t>
            </a:r>
            <a:r>
              <a:rPr lang="nl-NL" sz="2000" dirty="0" smtClean="0"/>
              <a:t>/</a:t>
            </a:r>
            <a:r>
              <a:rPr lang="nl-NL" sz="2000" dirty="0" err="1" smtClean="0"/>
              <a:t>subscribe</a:t>
            </a:r>
            <a:r>
              <a:rPr lang="nl-NL" sz="2000" dirty="0" smtClean="0"/>
              <a:t> </a:t>
            </a:r>
            <a:r>
              <a:rPr lang="nl-NL" sz="2000" dirty="0" err="1" smtClean="0"/>
              <a:t>principle</a:t>
            </a:r>
            <a:r>
              <a:rPr lang="nl-NL" sz="2000" dirty="0"/>
              <a:t> (</a:t>
            </a:r>
            <a:r>
              <a:rPr lang="nl-NL" sz="2000" dirty="0" err="1" smtClean="0"/>
              <a:t>subscription</a:t>
            </a:r>
            <a:r>
              <a:rPr lang="nl-NL" sz="2000" dirty="0"/>
              <a:t> </a:t>
            </a:r>
            <a:r>
              <a:rPr lang="nl-NL" sz="2000" dirty="0" err="1" smtClean="0"/>
              <a:t>to</a:t>
            </a:r>
            <a:r>
              <a:rPr lang="nl-NL" sz="2000" dirty="0" smtClean="0"/>
              <a:t> events)</a:t>
            </a:r>
          </a:p>
          <a:p>
            <a:r>
              <a:rPr lang="nl-NL" sz="2000" dirty="0" err="1" smtClean="0"/>
              <a:t>Can</a:t>
            </a:r>
            <a:r>
              <a:rPr lang="nl-NL" sz="2000" dirty="0" smtClean="0"/>
              <a:t> </a:t>
            </a:r>
            <a:r>
              <a:rPr lang="nl-NL" sz="2000" dirty="0" err="1" smtClean="0"/>
              <a:t>be</a:t>
            </a:r>
            <a:r>
              <a:rPr lang="nl-NL" sz="2000" dirty="0" smtClean="0"/>
              <a:t> more </a:t>
            </a:r>
            <a:r>
              <a:rPr lang="nl-NL" sz="2000" dirty="0" err="1" smtClean="0"/>
              <a:t>than</a:t>
            </a:r>
            <a:r>
              <a:rPr lang="nl-NL" sz="2000" dirty="0" smtClean="0"/>
              <a:t> </a:t>
            </a:r>
            <a:r>
              <a:rPr lang="nl-NL" sz="2000" dirty="0" err="1" smtClean="0"/>
              <a:t>one</a:t>
            </a:r>
            <a:r>
              <a:rPr lang="nl-NL" sz="2000" dirty="0" smtClean="0"/>
              <a:t> per topic (</a:t>
            </a:r>
            <a:r>
              <a:rPr lang="nl-NL" sz="2000" dirty="0" err="1" smtClean="0"/>
              <a:t>competition</a:t>
            </a:r>
            <a:r>
              <a:rPr lang="nl-NL" sz="2000" dirty="0" smtClean="0"/>
              <a:t>)</a:t>
            </a:r>
          </a:p>
          <a:p>
            <a:r>
              <a:rPr lang="nl-NL" sz="2000" dirty="0" smtClean="0"/>
              <a:t>Is </a:t>
            </a:r>
            <a:r>
              <a:rPr lang="nl-NL" sz="2000" dirty="0" err="1" smtClean="0"/>
              <a:t>centralized</a:t>
            </a:r>
            <a:r>
              <a:rPr lang="nl-NL" sz="2000" dirty="0" smtClean="0"/>
              <a:t> </a:t>
            </a:r>
            <a:r>
              <a:rPr lang="nl-NL" sz="2000" dirty="0" err="1" smtClean="0"/>
              <a:t>for</a:t>
            </a:r>
            <a:r>
              <a:rPr lang="nl-NL" sz="2000" dirty="0" smtClean="0"/>
              <a:t> the service provider</a:t>
            </a:r>
          </a:p>
          <a:p>
            <a:endParaRPr lang="nl-NL" sz="2000" dirty="0" smtClean="0"/>
          </a:p>
          <a:p>
            <a:pPr marL="0" indent="0">
              <a:buNone/>
            </a:pPr>
            <a:r>
              <a:rPr lang="nl-NL" sz="2000" dirty="0" err="1" smtClean="0"/>
              <a:t>This</a:t>
            </a:r>
            <a:r>
              <a:rPr lang="nl-NL" sz="2000" dirty="0" smtClean="0"/>
              <a:t>:</a:t>
            </a:r>
          </a:p>
          <a:p>
            <a:r>
              <a:rPr lang="nl-NL" sz="2000" dirty="0" err="1" smtClean="0"/>
              <a:t>Creates</a:t>
            </a:r>
            <a:r>
              <a:rPr lang="nl-NL" sz="2000" dirty="0" smtClean="0"/>
              <a:t> a new market </a:t>
            </a:r>
            <a:r>
              <a:rPr lang="nl-NL" sz="2000" dirty="0" err="1" smtClean="0"/>
              <a:t>for</a:t>
            </a:r>
            <a:r>
              <a:rPr lang="nl-NL" sz="2000" dirty="0" smtClean="0"/>
              <a:t> niche </a:t>
            </a:r>
            <a:r>
              <a:rPr lang="nl-NL" sz="2000" dirty="0" err="1" smtClean="0"/>
              <a:t>appliations</a:t>
            </a:r>
            <a:r>
              <a:rPr lang="nl-NL" sz="2000" dirty="0" smtClean="0"/>
              <a:t> </a:t>
            </a:r>
          </a:p>
          <a:p>
            <a:r>
              <a:rPr lang="nl-NL" sz="2000" dirty="0" err="1" smtClean="0"/>
              <a:t>Gets</a:t>
            </a:r>
            <a:r>
              <a:rPr lang="nl-NL" sz="2000" dirty="0" smtClean="0"/>
              <a:t> BIM </a:t>
            </a:r>
            <a:r>
              <a:rPr lang="nl-NL" sz="2000" dirty="0" err="1" smtClean="0"/>
              <a:t>into</a:t>
            </a:r>
            <a:r>
              <a:rPr lang="nl-NL" sz="2000" dirty="0" smtClean="0"/>
              <a:t> the web</a:t>
            </a:r>
          </a:p>
          <a:p>
            <a:r>
              <a:rPr lang="nl-NL" sz="2000" dirty="0" smtClean="0"/>
              <a:t>Takes advantage of the </a:t>
            </a:r>
            <a:r>
              <a:rPr lang="nl-NL" sz="2000" dirty="0" err="1" smtClean="0"/>
              <a:t>fragmented</a:t>
            </a:r>
            <a:r>
              <a:rPr lang="nl-NL" sz="2000" dirty="0" smtClean="0"/>
              <a:t> </a:t>
            </a:r>
            <a:r>
              <a:rPr lang="nl-NL" sz="2000" dirty="0" err="1" smtClean="0"/>
              <a:t>nature</a:t>
            </a:r>
            <a:r>
              <a:rPr lang="nl-NL" sz="2000" dirty="0" smtClean="0"/>
              <a:t> of the </a:t>
            </a:r>
            <a:r>
              <a:rPr lang="nl-NL" sz="2000" dirty="0" err="1" smtClean="0"/>
              <a:t>industry</a:t>
            </a:r>
            <a:r>
              <a:rPr lang="nl-NL" sz="2000" dirty="0" smtClean="0"/>
              <a:t> </a:t>
            </a:r>
          </a:p>
          <a:p>
            <a:r>
              <a:rPr lang="nl-NL" sz="2000" dirty="0" smtClean="0"/>
              <a:t>Is </a:t>
            </a:r>
            <a:r>
              <a:rPr lang="nl-NL" sz="2000" dirty="0" err="1" smtClean="0"/>
              <a:t>an</a:t>
            </a:r>
            <a:r>
              <a:rPr lang="nl-NL" sz="2000" dirty="0" smtClean="0"/>
              <a:t> open approach </a:t>
            </a:r>
            <a:r>
              <a:rPr lang="nl-NL" sz="2000" dirty="0" err="1" smtClean="0"/>
              <a:t>instead</a:t>
            </a:r>
            <a:r>
              <a:rPr lang="nl-NL" sz="2000" dirty="0" smtClean="0"/>
              <a:t> of </a:t>
            </a:r>
            <a:r>
              <a:rPr lang="nl-NL" sz="2000" dirty="0" err="1" smtClean="0"/>
              <a:t>getting</a:t>
            </a:r>
            <a:r>
              <a:rPr lang="nl-NL" sz="2000" dirty="0" smtClean="0"/>
              <a:t> </a:t>
            </a:r>
            <a:r>
              <a:rPr lang="nl-NL" sz="2000" dirty="0" err="1" smtClean="0"/>
              <a:t>everything</a:t>
            </a:r>
            <a:r>
              <a:rPr lang="nl-NL" sz="2000" dirty="0" smtClean="0"/>
              <a:t> on </a:t>
            </a:r>
            <a:r>
              <a:rPr lang="nl-NL" sz="2000" dirty="0" err="1" smtClean="0"/>
              <a:t>one</a:t>
            </a:r>
            <a:r>
              <a:rPr lang="nl-NL" sz="2000" dirty="0" smtClean="0"/>
              <a:t> black box: </a:t>
            </a:r>
            <a:r>
              <a:rPr lang="nl-NL" sz="2000" dirty="0" err="1" smtClean="0"/>
              <a:t>crucial</a:t>
            </a:r>
            <a:r>
              <a:rPr lang="nl-NL" sz="2000" dirty="0" smtClean="0"/>
              <a:t> is </a:t>
            </a:r>
            <a:r>
              <a:rPr lang="nl-NL" sz="2000" dirty="0" err="1" smtClean="0"/>
              <a:t>to</a:t>
            </a:r>
            <a:r>
              <a:rPr lang="nl-NL" sz="2000" dirty="0" smtClean="0"/>
              <a:t> </a:t>
            </a:r>
            <a:r>
              <a:rPr lang="nl-NL" sz="2000" b="1" dirty="0" err="1" smtClean="0"/>
              <a:t>standardize</a:t>
            </a:r>
            <a:r>
              <a:rPr lang="nl-NL" sz="2000" b="1" dirty="0" smtClean="0"/>
              <a:t> </a:t>
            </a:r>
            <a:r>
              <a:rPr lang="nl-NL" sz="2000" b="1" dirty="0" smtClean="0"/>
              <a:t>the API </a:t>
            </a:r>
            <a:r>
              <a:rPr lang="nl-NL" sz="2000" b="1" dirty="0" err="1" smtClean="0"/>
              <a:t>between</a:t>
            </a:r>
            <a:r>
              <a:rPr lang="nl-NL" sz="2000" b="1" dirty="0" smtClean="0"/>
              <a:t> services</a:t>
            </a:r>
            <a:endParaRPr lang="nl-NL" sz="2000" b="1" dirty="0"/>
          </a:p>
        </p:txBody>
      </p:sp>
    </p:spTree>
    <p:extLst>
      <p:ext uri="{BB962C8B-B14F-4D97-AF65-F5344CB8AC3E}">
        <p14:creationId xmlns:p14="http://schemas.microsoft.com/office/powerpoint/2010/main" val="2391726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5" t="10999" r="18372" b="3571"/>
          <a:stretch/>
        </p:blipFill>
        <p:spPr bwMode="auto">
          <a:xfrm>
            <a:off x="2286000" y="685800"/>
            <a:ext cx="4885928" cy="5745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57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00200" y="685800"/>
            <a:ext cx="6930380" cy="5771775"/>
            <a:chOff x="1619672" y="957093"/>
            <a:chExt cx="6930380" cy="5771775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" t="4130" r="1246" b="2589"/>
            <a:stretch/>
          </p:blipFill>
          <p:spPr bwMode="auto">
            <a:xfrm>
              <a:off x="1619672" y="957093"/>
              <a:ext cx="6930380" cy="577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4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61" t="32175" r="33336" b="29345"/>
            <a:stretch/>
          </p:blipFill>
          <p:spPr bwMode="auto">
            <a:xfrm>
              <a:off x="2915816" y="3140968"/>
              <a:ext cx="5634236" cy="3273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92729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it 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667000"/>
            <a:ext cx="7467600" cy="3459163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i="1" dirty="0" smtClean="0"/>
              <a:t>Software</a:t>
            </a:r>
          </a:p>
          <a:p>
            <a:pPr marL="0" indent="0" algn="ctr">
              <a:buNone/>
            </a:pPr>
            <a:r>
              <a:rPr lang="en-US" dirty="0" smtClean="0"/>
              <a:t>That you can download and install to turn your computer into a ‘</a:t>
            </a:r>
            <a:r>
              <a:rPr lang="en-US" dirty="0" err="1" smtClean="0"/>
              <a:t>bimserver</a:t>
            </a:r>
            <a:r>
              <a:rPr lang="en-US" dirty="0" smtClean="0"/>
              <a:t>’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6172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306762"/>
            <a:ext cx="7467600" cy="960438"/>
          </a:xfrm>
        </p:spPr>
        <p:txBody>
          <a:bodyPr/>
          <a:lstStyle/>
          <a:p>
            <a:r>
              <a:rPr lang="en-US" dirty="0" smtClean="0"/>
              <a:t>Questions?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 err="1" smtClean="0"/>
              <a:t>Leon.vanBerlo@tno.nl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@</a:t>
            </a:r>
            <a:r>
              <a:rPr lang="en-US" sz="2000" dirty="0" err="1" smtClean="0"/>
              <a:t>berlotti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+31 6 423 674 65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 smtClean="0"/>
              <a:t>www.bimserver.org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 smtClean="0"/>
              <a:t>bimsie.openbimstandards.org</a:t>
            </a:r>
            <a:r>
              <a:rPr lang="en-US" sz="2000" dirty="0"/>
              <a:t/>
            </a: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537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03350" y="609600"/>
            <a:ext cx="7272338" cy="720000"/>
          </a:xfrm>
        </p:spPr>
        <p:txBody>
          <a:bodyPr/>
          <a:lstStyle/>
          <a:p>
            <a:r>
              <a:rPr lang="nl-NL" dirty="0" smtClean="0"/>
              <a:t>How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smtClean="0"/>
              <a:t>looks….</a:t>
            </a:r>
            <a:endParaRPr lang="nl-NL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83835"/>
            <a:ext cx="6192688" cy="4588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232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BIMserver </a:t>
            </a:r>
            <a:r>
              <a:rPr lang="nl-NL" dirty="0" err="1" smtClean="0"/>
              <a:t>Strategy</a:t>
            </a:r>
            <a:r>
              <a:rPr lang="nl-NL" dirty="0" smtClean="0"/>
              <a:t>:</a:t>
            </a:r>
            <a:endParaRPr lang="nl-NL" dirty="0"/>
          </a:p>
        </p:txBody>
      </p:sp>
      <p:sp>
        <p:nvSpPr>
          <p:cNvPr id="5" name="Down Arrow 4"/>
          <p:cNvSpPr/>
          <p:nvPr/>
        </p:nvSpPr>
        <p:spPr>
          <a:xfrm>
            <a:off x="7391400" y="2348880"/>
            <a:ext cx="432049" cy="3168352"/>
          </a:xfrm>
          <a:prstGeom prst="downArrow">
            <a:avLst>
              <a:gd name="adj1" fmla="val 50000"/>
              <a:gd name="adj2" fmla="val 138469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350" y="2060848"/>
            <a:ext cx="7272338" cy="4182150"/>
          </a:xfrm>
        </p:spPr>
        <p:txBody>
          <a:bodyPr/>
          <a:lstStyle/>
          <a:p>
            <a:r>
              <a:rPr lang="nl-NL" sz="2000" dirty="0" smtClean="0"/>
              <a:t>Mission: help AEC </a:t>
            </a:r>
            <a:r>
              <a:rPr lang="nl-NL" sz="2000" dirty="0" err="1" smtClean="0"/>
              <a:t>to</a:t>
            </a:r>
            <a:r>
              <a:rPr lang="nl-NL" sz="2000" dirty="0" smtClean="0"/>
              <a:t> </a:t>
            </a:r>
            <a:r>
              <a:rPr lang="nl-NL" sz="2000" dirty="0" err="1" smtClean="0"/>
              <a:t>collaborate</a:t>
            </a:r>
            <a:r>
              <a:rPr lang="nl-NL" sz="2000" dirty="0" smtClean="0"/>
              <a:t> more </a:t>
            </a:r>
            <a:r>
              <a:rPr lang="nl-NL" sz="2000" dirty="0" err="1" smtClean="0"/>
              <a:t>efficiently</a:t>
            </a:r>
            <a:r>
              <a:rPr lang="nl-NL" sz="2000" dirty="0" smtClean="0"/>
              <a:t> </a:t>
            </a:r>
            <a:r>
              <a:rPr lang="nl-NL" sz="2000" dirty="0" err="1" smtClean="0"/>
              <a:t>and</a:t>
            </a:r>
            <a:r>
              <a:rPr lang="nl-NL" sz="2000" dirty="0" smtClean="0"/>
              <a:t> </a:t>
            </a:r>
            <a:r>
              <a:rPr lang="nl-NL" sz="2000" dirty="0" err="1" smtClean="0"/>
              <a:t>effectively</a:t>
            </a:r>
            <a:endParaRPr lang="nl-NL" sz="2000" dirty="0" smtClean="0"/>
          </a:p>
          <a:p>
            <a:pPr marL="0" indent="0">
              <a:buNone/>
            </a:pPr>
            <a:r>
              <a:rPr lang="nl-NL" sz="2000" dirty="0" smtClean="0"/>
              <a:t>		+</a:t>
            </a:r>
          </a:p>
          <a:p>
            <a:r>
              <a:rPr lang="nl-NL" sz="2000" dirty="0" err="1" smtClean="0"/>
              <a:t>Position</a:t>
            </a:r>
            <a:r>
              <a:rPr lang="nl-NL" sz="2000" dirty="0" smtClean="0"/>
              <a:t>: </a:t>
            </a:r>
            <a:r>
              <a:rPr lang="nl-NL" sz="2000" dirty="0" err="1" smtClean="0"/>
              <a:t>researchers</a:t>
            </a:r>
            <a:r>
              <a:rPr lang="nl-NL" sz="2000" dirty="0" smtClean="0"/>
              <a:t> = </a:t>
            </a:r>
            <a:r>
              <a:rPr lang="nl-NL" sz="2000" dirty="0" err="1" smtClean="0"/>
              <a:t>not</a:t>
            </a:r>
            <a:r>
              <a:rPr lang="nl-NL" sz="2000" dirty="0" smtClean="0"/>
              <a:t> </a:t>
            </a:r>
            <a:r>
              <a:rPr lang="nl-NL" sz="2000" dirty="0" smtClean="0"/>
              <a:t>software </a:t>
            </a:r>
            <a:r>
              <a:rPr lang="nl-NL" sz="2000" dirty="0" err="1" smtClean="0"/>
              <a:t>vendors</a:t>
            </a:r>
            <a:endParaRPr lang="nl-NL" sz="2000" dirty="0" smtClean="0"/>
          </a:p>
          <a:p>
            <a:pPr lvl="2"/>
            <a:r>
              <a:rPr lang="nl-NL" sz="1600" dirty="0" err="1" smtClean="0"/>
              <a:t>Creating</a:t>
            </a:r>
            <a:r>
              <a:rPr lang="nl-NL" sz="1600" dirty="0" smtClean="0"/>
              <a:t> a platform </a:t>
            </a:r>
            <a:r>
              <a:rPr lang="nl-NL" sz="1600" dirty="0" err="1" smtClean="0"/>
              <a:t>for</a:t>
            </a:r>
            <a:r>
              <a:rPr lang="nl-NL" sz="1600" dirty="0" smtClean="0"/>
              <a:t> </a:t>
            </a:r>
            <a:r>
              <a:rPr lang="nl-NL" sz="1600" dirty="0" err="1" smtClean="0"/>
              <a:t>others</a:t>
            </a:r>
            <a:r>
              <a:rPr lang="nl-NL" sz="1600" dirty="0" smtClean="0"/>
              <a:t> </a:t>
            </a:r>
            <a:r>
              <a:rPr lang="nl-NL" sz="1600" dirty="0" err="1" smtClean="0"/>
              <a:t>to</a:t>
            </a:r>
            <a:r>
              <a:rPr lang="nl-NL" sz="1600" dirty="0" smtClean="0"/>
              <a:t> </a:t>
            </a:r>
            <a:r>
              <a:rPr lang="nl-NL" sz="1600" dirty="0" err="1" smtClean="0"/>
              <a:t>build</a:t>
            </a:r>
            <a:r>
              <a:rPr lang="nl-NL" sz="1600" dirty="0" smtClean="0"/>
              <a:t> on top / </a:t>
            </a:r>
            <a:r>
              <a:rPr lang="nl-NL" sz="1600" dirty="0" err="1" smtClean="0"/>
              <a:t>extend</a:t>
            </a:r>
            <a:r>
              <a:rPr lang="nl-NL" sz="1600" dirty="0" smtClean="0"/>
              <a:t>;</a:t>
            </a:r>
          </a:p>
          <a:p>
            <a:pPr lvl="2"/>
            <a:r>
              <a:rPr lang="nl-NL" sz="1600" dirty="0" smtClean="0"/>
              <a:t>No direct end-users;</a:t>
            </a:r>
          </a:p>
          <a:p>
            <a:pPr lvl="2"/>
            <a:r>
              <a:rPr lang="nl-NL" sz="1600" dirty="0" err="1" smtClean="0"/>
              <a:t>Creating</a:t>
            </a:r>
            <a:r>
              <a:rPr lang="nl-NL" sz="1600" dirty="0" smtClean="0"/>
              <a:t> a </a:t>
            </a:r>
            <a:r>
              <a:rPr lang="nl-NL" sz="1600" dirty="0" err="1" smtClean="0"/>
              <a:t>snowball</a:t>
            </a:r>
            <a:r>
              <a:rPr lang="nl-NL" sz="1600" dirty="0" smtClean="0"/>
              <a:t> effect;</a:t>
            </a:r>
          </a:p>
          <a:p>
            <a:pPr marL="355600" lvl="2" indent="0">
              <a:buNone/>
            </a:pPr>
            <a:r>
              <a:rPr lang="nl-NL" sz="1600" dirty="0" smtClean="0"/>
              <a:t>		=</a:t>
            </a:r>
          </a:p>
          <a:p>
            <a:r>
              <a:rPr lang="nl-NL" sz="2000" dirty="0" smtClean="0"/>
              <a:t>Goal: </a:t>
            </a:r>
            <a:r>
              <a:rPr lang="nl-NL" sz="2000" dirty="0" err="1" smtClean="0"/>
              <a:t>create</a:t>
            </a:r>
            <a:r>
              <a:rPr lang="nl-NL" sz="2000" dirty="0" smtClean="0"/>
              <a:t> most </a:t>
            </a:r>
            <a:r>
              <a:rPr lang="nl-NL" sz="2000" dirty="0" err="1" smtClean="0"/>
              <a:t>favorite</a:t>
            </a:r>
            <a:r>
              <a:rPr lang="nl-NL" sz="2000" dirty="0" smtClean="0"/>
              <a:t> platform </a:t>
            </a:r>
            <a:r>
              <a:rPr lang="nl-NL" sz="2000" dirty="0" err="1" smtClean="0"/>
              <a:t>by</a:t>
            </a:r>
            <a:r>
              <a:rPr lang="nl-NL" sz="2000" dirty="0" smtClean="0"/>
              <a:t> </a:t>
            </a:r>
            <a:r>
              <a:rPr lang="nl-NL" sz="2000" dirty="0" err="1" smtClean="0"/>
              <a:t>lowering</a:t>
            </a:r>
            <a:r>
              <a:rPr lang="nl-NL" sz="2000" dirty="0" smtClean="0"/>
              <a:t> the </a:t>
            </a:r>
            <a:r>
              <a:rPr lang="nl-NL" sz="2000" dirty="0" err="1" smtClean="0"/>
              <a:t>threshold</a:t>
            </a:r>
            <a:r>
              <a:rPr lang="nl-NL" sz="2000" dirty="0" smtClean="0"/>
              <a:t> </a:t>
            </a:r>
            <a:r>
              <a:rPr lang="nl-NL" sz="2000" dirty="0" err="1" smtClean="0"/>
              <a:t>for</a:t>
            </a:r>
            <a:r>
              <a:rPr lang="nl-NL" sz="2000" dirty="0" smtClean="0"/>
              <a:t> 	</a:t>
            </a:r>
            <a:r>
              <a:rPr lang="nl-NL" sz="2000" dirty="0" err="1" smtClean="0"/>
              <a:t>developers</a:t>
            </a:r>
            <a:r>
              <a:rPr lang="nl-NL" sz="2000" dirty="0" smtClean="0"/>
              <a:t> of niche </a:t>
            </a:r>
            <a:r>
              <a:rPr lang="nl-NL" sz="2000" dirty="0" err="1" smtClean="0"/>
              <a:t>applications</a:t>
            </a:r>
            <a:endParaRPr lang="nl-NL" sz="2000" dirty="0" smtClean="0"/>
          </a:p>
          <a:p>
            <a:pPr marL="185738" lvl="1" indent="0">
              <a:buNone/>
            </a:pPr>
            <a:r>
              <a:rPr lang="nl-NL" sz="1800" dirty="0" smtClean="0"/>
              <a:t>		=</a:t>
            </a:r>
          </a:p>
          <a:p>
            <a:r>
              <a:rPr lang="nl-NL" sz="2000" dirty="0" smtClean="0"/>
              <a:t>Mission: help AEC </a:t>
            </a:r>
            <a:r>
              <a:rPr lang="nl-NL" sz="2000" dirty="0" err="1" smtClean="0"/>
              <a:t>to</a:t>
            </a:r>
            <a:r>
              <a:rPr lang="nl-NL" sz="2000" dirty="0" smtClean="0"/>
              <a:t> </a:t>
            </a:r>
            <a:r>
              <a:rPr lang="nl-NL" sz="2000" dirty="0" err="1" smtClean="0"/>
              <a:t>collaborate</a:t>
            </a:r>
            <a:r>
              <a:rPr lang="nl-NL" sz="2000" dirty="0" smtClean="0"/>
              <a:t> more </a:t>
            </a:r>
            <a:r>
              <a:rPr lang="nl-NL" sz="2000" dirty="0" err="1" smtClean="0"/>
              <a:t>efficiently</a:t>
            </a:r>
            <a:r>
              <a:rPr lang="nl-NL" sz="2000" dirty="0" smtClean="0"/>
              <a:t> </a:t>
            </a:r>
            <a:r>
              <a:rPr lang="nl-NL" sz="2000" dirty="0" err="1" smtClean="0"/>
              <a:t>and</a:t>
            </a:r>
            <a:r>
              <a:rPr lang="nl-NL" sz="2000" dirty="0" smtClean="0"/>
              <a:t> </a:t>
            </a:r>
            <a:r>
              <a:rPr lang="nl-NL" sz="2000" dirty="0" err="1" smtClean="0"/>
              <a:t>effectively</a:t>
            </a:r>
            <a:endParaRPr lang="nl-NL" sz="2000" dirty="0" smtClean="0"/>
          </a:p>
          <a:p>
            <a:endParaRPr lang="nl-NL" sz="2000" dirty="0" smtClean="0"/>
          </a:p>
          <a:p>
            <a:endParaRPr lang="nl-NL" sz="2000" dirty="0" smtClean="0"/>
          </a:p>
          <a:p>
            <a:pPr marL="0" indent="0">
              <a:buNone/>
            </a:pPr>
            <a:endParaRPr lang="nl-NL" sz="2000" dirty="0" smtClean="0"/>
          </a:p>
        </p:txBody>
      </p:sp>
    </p:spTree>
    <p:extLst>
      <p:ext uri="{BB962C8B-B14F-4D97-AF65-F5344CB8AC3E}">
        <p14:creationId xmlns:p14="http://schemas.microsoft.com/office/powerpoint/2010/main" val="154129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899592" y="2708920"/>
            <a:ext cx="792088" cy="187220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1"/>
                </a:solidFill>
              </a:rPr>
              <a:t>GUI </a:t>
            </a:r>
            <a:r>
              <a:rPr lang="nl-NL" sz="1200" dirty="0" err="1" smtClean="0">
                <a:solidFill>
                  <a:schemeClr val="tx1"/>
                </a:solidFill>
              </a:rPr>
              <a:t>plugins</a:t>
            </a:r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plugin</a:t>
            </a:r>
            <a:r>
              <a:rPr lang="nl-NL" dirty="0" smtClean="0"/>
              <a:t> </a:t>
            </a:r>
            <a:r>
              <a:rPr lang="nl-NL" dirty="0" err="1" smtClean="0"/>
              <a:t>framework</a:t>
            </a:r>
            <a:r>
              <a:rPr lang="nl-NL" dirty="0" smtClean="0"/>
              <a:t> </a:t>
            </a:r>
            <a:r>
              <a:rPr lang="nl-NL" sz="1800" b="0" dirty="0" smtClean="0"/>
              <a:t>(</a:t>
            </a:r>
            <a:r>
              <a:rPr lang="nl-NL" sz="1800" b="0" dirty="0" err="1" smtClean="0"/>
              <a:t>example</a:t>
            </a:r>
            <a:r>
              <a:rPr lang="nl-NL" sz="1800" b="0" dirty="0" smtClean="0"/>
              <a:t> </a:t>
            </a:r>
            <a:r>
              <a:rPr lang="nl-NL" sz="1800" b="0" dirty="0" err="1" smtClean="0"/>
              <a:t>for</a:t>
            </a:r>
            <a:r>
              <a:rPr lang="nl-NL" sz="1800" b="0" dirty="0" smtClean="0"/>
              <a:t> ‘output’)</a:t>
            </a:r>
            <a:endParaRPr lang="nl-NL" sz="1800" b="0" dirty="0"/>
          </a:p>
        </p:txBody>
      </p:sp>
      <p:sp>
        <p:nvSpPr>
          <p:cNvPr id="6" name="Rectangle 5"/>
          <p:cNvSpPr/>
          <p:nvPr/>
        </p:nvSpPr>
        <p:spPr>
          <a:xfrm>
            <a:off x="7887434" y="3933056"/>
            <a:ext cx="1151334" cy="7919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tx1"/>
                </a:solidFill>
              </a:rPr>
              <a:t>Database(s)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402477" y="3933210"/>
            <a:ext cx="852852" cy="79193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tx1"/>
                </a:solidFill>
              </a:rPr>
              <a:t>EMF</a:t>
            </a:r>
          </a:p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core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67238" y="3930083"/>
            <a:ext cx="974688" cy="7919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tx1"/>
                </a:solidFill>
              </a:rPr>
              <a:t>Object</a:t>
            </a:r>
          </a:p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IDMs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583380" y="3933210"/>
            <a:ext cx="1124524" cy="7919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Serializers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37924" y="5151666"/>
            <a:ext cx="1093172" cy="7919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Merge</a:t>
            </a:r>
            <a:endParaRPr lang="nl-NL" sz="1400" dirty="0" smtClean="0">
              <a:solidFill>
                <a:schemeClr val="tx1"/>
              </a:solidFill>
            </a:endParaRPr>
          </a:p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algorithms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198536" y="5165208"/>
            <a:ext cx="1035606" cy="7919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Render</a:t>
            </a:r>
            <a:r>
              <a:rPr lang="nl-NL" sz="1400" dirty="0" smtClean="0">
                <a:solidFill>
                  <a:schemeClr val="tx1"/>
                </a:solidFill>
              </a:rPr>
              <a:t> engines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512670" y="5142465"/>
            <a:ext cx="1096524" cy="7919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tx1"/>
                </a:solidFill>
              </a:rPr>
              <a:t>Model-checkers</a:t>
            </a:r>
            <a:endParaRPr lang="nl-NL" sz="14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599406" y="2204864"/>
            <a:ext cx="1" cy="412053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  <a:endCxn id="10" idx="3"/>
          </p:cNvCxnSpPr>
          <p:nvPr/>
        </p:nvCxnSpPr>
        <p:spPr>
          <a:xfrm flipH="1">
            <a:off x="3707904" y="4329177"/>
            <a:ext cx="16945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1"/>
            <a:endCxn id="9" idx="3"/>
          </p:cNvCxnSpPr>
          <p:nvPr/>
        </p:nvCxnSpPr>
        <p:spPr>
          <a:xfrm flipH="1" flipV="1">
            <a:off x="7541926" y="4326050"/>
            <a:ext cx="345508" cy="2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1"/>
            <a:endCxn id="8" idx="6"/>
          </p:cNvCxnSpPr>
          <p:nvPr/>
        </p:nvCxnSpPr>
        <p:spPr>
          <a:xfrm flipH="1">
            <a:off x="6255329" y="4326050"/>
            <a:ext cx="311909" cy="3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1"/>
          </p:cNvCxnSpPr>
          <p:nvPr/>
        </p:nvCxnSpPr>
        <p:spPr>
          <a:xfrm flipH="1" flipV="1">
            <a:off x="611560" y="4329023"/>
            <a:ext cx="1971820" cy="1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urved Down Arrow 34"/>
          <p:cNvSpPr/>
          <p:nvPr/>
        </p:nvSpPr>
        <p:spPr>
          <a:xfrm>
            <a:off x="2881535" y="3567702"/>
            <a:ext cx="548262" cy="365508"/>
          </a:xfrm>
          <a:prstGeom prst="curved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>
              <a:solidFill>
                <a:schemeClr val="tx1"/>
              </a:solidFill>
            </a:endParaRPr>
          </a:p>
        </p:txBody>
      </p:sp>
      <p:cxnSp>
        <p:nvCxnSpPr>
          <p:cNvPr id="29" name="Elbow Connector 28"/>
          <p:cNvCxnSpPr>
            <a:stCxn id="13" idx="0"/>
            <a:endCxn id="8" idx="5"/>
          </p:cNvCxnSpPr>
          <p:nvPr/>
        </p:nvCxnSpPr>
        <p:spPr>
          <a:xfrm rot="16200000" flipV="1">
            <a:off x="6329034" y="4410567"/>
            <a:ext cx="533297" cy="93050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rved Down Arrow 21"/>
          <p:cNvSpPr/>
          <p:nvPr/>
        </p:nvSpPr>
        <p:spPr>
          <a:xfrm rot="10800000">
            <a:off x="2310379" y="5950791"/>
            <a:ext cx="548262" cy="365508"/>
          </a:xfrm>
          <a:prstGeom prst="curved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>
              <a:solidFill>
                <a:schemeClr val="tx1"/>
              </a:solidFill>
            </a:endParaRPr>
          </a:p>
        </p:txBody>
      </p:sp>
      <p:cxnSp>
        <p:nvCxnSpPr>
          <p:cNvPr id="26" name="Elbow Connector 25"/>
          <p:cNvCxnSpPr>
            <a:stCxn id="30" idx="0"/>
          </p:cNvCxnSpPr>
          <p:nvPr/>
        </p:nvCxnSpPr>
        <p:spPr>
          <a:xfrm rot="16200000" flipV="1">
            <a:off x="4361333" y="4740011"/>
            <a:ext cx="828015" cy="6348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4336956" y="5157192"/>
            <a:ext cx="883116" cy="785967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tx1"/>
                </a:solidFill>
              </a:rPr>
              <a:t>Query engines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285607" y="5165208"/>
            <a:ext cx="1086593" cy="7919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Compare</a:t>
            </a:r>
            <a:r>
              <a:rPr lang="nl-NL" sz="1400" dirty="0" smtClean="0">
                <a:solidFill>
                  <a:schemeClr val="tx1"/>
                </a:solidFill>
              </a:rPr>
              <a:t> </a:t>
            </a:r>
            <a:r>
              <a:rPr lang="nl-NL" sz="1400" dirty="0" err="1" smtClean="0">
                <a:solidFill>
                  <a:schemeClr val="tx1"/>
                </a:solidFill>
              </a:rPr>
              <a:t>algorithms</a:t>
            </a:r>
            <a:endParaRPr lang="nl-NL" sz="1400" dirty="0">
              <a:solidFill>
                <a:schemeClr val="tx1"/>
              </a:solidFill>
            </a:endParaRPr>
          </a:p>
        </p:txBody>
      </p:sp>
      <p:cxnSp>
        <p:nvCxnSpPr>
          <p:cNvPr id="39" name="Elbow Connector 38"/>
          <p:cNvCxnSpPr>
            <a:stCxn id="34" idx="0"/>
            <a:endCxn id="8" idx="4"/>
          </p:cNvCxnSpPr>
          <p:nvPr/>
        </p:nvCxnSpPr>
        <p:spPr>
          <a:xfrm rot="16200000" flipV="1">
            <a:off x="5608872" y="4945175"/>
            <a:ext cx="440064" cy="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44" idx="2"/>
            <a:endCxn id="8" idx="0"/>
          </p:cNvCxnSpPr>
          <p:nvPr/>
        </p:nvCxnSpPr>
        <p:spPr>
          <a:xfrm rot="16200000" flipH="1">
            <a:off x="5638599" y="3742905"/>
            <a:ext cx="374259" cy="635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5304749" y="2868150"/>
            <a:ext cx="1035607" cy="69080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tx1"/>
                </a:solidFill>
              </a:rPr>
              <a:t>Internal</a:t>
            </a:r>
            <a:r>
              <a:rPr lang="nl-NL" sz="1400" dirty="0" smtClean="0">
                <a:solidFill>
                  <a:schemeClr val="tx1"/>
                </a:solidFill>
              </a:rPr>
              <a:t> ‘</a:t>
            </a:r>
            <a:r>
              <a:rPr lang="nl-NL" sz="1400" dirty="0" err="1" smtClean="0">
                <a:solidFill>
                  <a:schemeClr val="tx1"/>
                </a:solidFill>
              </a:rPr>
              <a:t>apps</a:t>
            </a:r>
            <a:r>
              <a:rPr lang="nl-NL" sz="1400" dirty="0" smtClean="0">
                <a:solidFill>
                  <a:schemeClr val="tx1"/>
                </a:solidFill>
              </a:rPr>
              <a:t>’</a:t>
            </a:r>
            <a:endParaRPr lang="nl-NL" sz="14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896433" y="2616077"/>
            <a:ext cx="1035607" cy="690801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tx1"/>
                </a:solidFill>
              </a:rPr>
              <a:t>Remote Services</a:t>
            </a:r>
            <a:endParaRPr lang="nl-NL" sz="1400" dirty="0">
              <a:solidFill>
                <a:schemeClr val="tx1"/>
              </a:solidFill>
            </a:endParaRPr>
          </a:p>
        </p:txBody>
      </p:sp>
      <p:cxnSp>
        <p:nvCxnSpPr>
          <p:cNvPr id="63" name="Elbow Connector 62"/>
          <p:cNvCxnSpPr>
            <a:stCxn id="12" idx="0"/>
          </p:cNvCxnSpPr>
          <p:nvPr/>
        </p:nvCxnSpPr>
        <p:spPr>
          <a:xfrm rot="16200000" flipV="1">
            <a:off x="3321091" y="4769959"/>
            <a:ext cx="422023" cy="368475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11" idx="0"/>
          </p:cNvCxnSpPr>
          <p:nvPr/>
        </p:nvCxnSpPr>
        <p:spPr>
          <a:xfrm rot="5400000" flipH="1" flipV="1">
            <a:off x="2572906" y="4736748"/>
            <a:ext cx="426522" cy="403314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31" idx="2"/>
          </p:cNvCxnSpPr>
          <p:nvPr/>
        </p:nvCxnSpPr>
        <p:spPr>
          <a:xfrm rot="16200000" flipH="1">
            <a:off x="3903087" y="3818027"/>
            <a:ext cx="1028651" cy="635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1" idx="1"/>
          </p:cNvCxnSpPr>
          <p:nvPr/>
        </p:nvCxnSpPr>
        <p:spPr>
          <a:xfrm flipH="1" flipV="1">
            <a:off x="539552" y="2961477"/>
            <a:ext cx="335688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16200000">
            <a:off x="-53498" y="4413518"/>
            <a:ext cx="331236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 err="1" smtClean="0"/>
              <a:t>ServiceInterfaces</a:t>
            </a:r>
            <a:r>
              <a:rPr lang="nl-NL" sz="1600" dirty="0" smtClean="0"/>
              <a:t>   </a:t>
            </a:r>
          </a:p>
          <a:p>
            <a:r>
              <a:rPr lang="nl-NL" sz="1600" dirty="0" smtClean="0"/>
              <a:t> </a:t>
            </a:r>
            <a:r>
              <a:rPr lang="nl-NL" sz="1100" dirty="0" smtClean="0"/>
              <a:t>(SOAP, PB, JSON)</a:t>
            </a:r>
          </a:p>
          <a:p>
            <a:r>
              <a:rPr lang="nl-NL" sz="1100" dirty="0" err="1" smtClean="0"/>
              <a:t>Including</a:t>
            </a:r>
            <a:r>
              <a:rPr lang="nl-NL" sz="1100" dirty="0" smtClean="0"/>
              <a:t> BIMSie standard</a:t>
            </a:r>
            <a:endParaRPr lang="nl-NL" sz="1100" dirty="0"/>
          </a:p>
        </p:txBody>
      </p:sp>
      <p:cxnSp>
        <p:nvCxnSpPr>
          <p:cNvPr id="33" name="Elbow Connector 32"/>
          <p:cNvCxnSpPr>
            <a:stCxn id="44" idx="1"/>
            <a:endCxn id="31" idx="3"/>
          </p:cNvCxnSpPr>
          <p:nvPr/>
        </p:nvCxnSpPr>
        <p:spPr>
          <a:xfrm rot="10800000">
            <a:off x="4932041" y="2961479"/>
            <a:ext cx="372709" cy="252073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10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BIMserver</a:t>
            </a:r>
            <a:r>
              <a:rPr lang="nl-NL" dirty="0" smtClean="0"/>
              <a:t> is….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350" y="1988840"/>
            <a:ext cx="7272338" cy="4182150"/>
          </a:xfrm>
        </p:spPr>
        <p:txBody>
          <a:bodyPr/>
          <a:lstStyle/>
          <a:p>
            <a:r>
              <a:rPr lang="nl-NL" sz="2800" b="1" dirty="0" smtClean="0"/>
              <a:t>Open </a:t>
            </a:r>
            <a:r>
              <a:rPr lang="nl-NL" sz="2800" b="1" dirty="0" err="1" smtClean="0"/>
              <a:t>and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stable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core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to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use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and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build</a:t>
            </a:r>
            <a:r>
              <a:rPr lang="nl-NL" sz="2800" b="1" dirty="0" smtClean="0"/>
              <a:t> on top</a:t>
            </a:r>
          </a:p>
          <a:p>
            <a:pPr lvl="1"/>
            <a:endParaRPr lang="nl-NL" sz="2000" dirty="0" smtClean="0"/>
          </a:p>
          <a:p>
            <a:pPr lvl="1"/>
            <a:r>
              <a:rPr lang="nl-NL" sz="2000" dirty="0" err="1" smtClean="0"/>
              <a:t>Core</a:t>
            </a:r>
            <a:r>
              <a:rPr lang="nl-NL" sz="2000" dirty="0" smtClean="0"/>
              <a:t> server features </a:t>
            </a:r>
            <a:r>
              <a:rPr lang="nl-NL" sz="2000" dirty="0" err="1" smtClean="0"/>
              <a:t>like</a:t>
            </a:r>
            <a:r>
              <a:rPr lang="nl-NL" sz="2000" dirty="0" smtClean="0"/>
              <a:t> </a:t>
            </a:r>
            <a:r>
              <a:rPr lang="nl-NL" sz="2000" dirty="0" err="1" smtClean="0"/>
              <a:t>revisions</a:t>
            </a:r>
            <a:r>
              <a:rPr lang="nl-NL" sz="2000" dirty="0" smtClean="0"/>
              <a:t>, </a:t>
            </a:r>
            <a:r>
              <a:rPr lang="nl-NL" sz="2000" dirty="0" err="1" smtClean="0"/>
              <a:t>authorization</a:t>
            </a:r>
            <a:r>
              <a:rPr lang="nl-NL" sz="2000" dirty="0" smtClean="0"/>
              <a:t>, </a:t>
            </a:r>
            <a:r>
              <a:rPr lang="nl-NL" sz="2000" dirty="0" err="1" smtClean="0"/>
              <a:t>compare</a:t>
            </a:r>
            <a:r>
              <a:rPr lang="nl-NL" sz="2000" dirty="0" smtClean="0"/>
              <a:t>, query</a:t>
            </a:r>
            <a:r>
              <a:rPr lang="nl-NL" sz="2000" dirty="0" smtClean="0"/>
              <a:t>, </a:t>
            </a:r>
            <a:r>
              <a:rPr lang="nl-NL" sz="2000" dirty="0" err="1" smtClean="0"/>
              <a:t>modelchecking</a:t>
            </a:r>
            <a:r>
              <a:rPr lang="nl-NL" sz="2000" dirty="0" smtClean="0"/>
              <a:t>, </a:t>
            </a:r>
            <a:r>
              <a:rPr lang="nl-NL" sz="2000" dirty="0" err="1" smtClean="0"/>
              <a:t>merging</a:t>
            </a:r>
            <a:r>
              <a:rPr lang="nl-NL" sz="2000" dirty="0" smtClean="0"/>
              <a:t>, etc..</a:t>
            </a:r>
          </a:p>
          <a:p>
            <a:pPr lvl="1"/>
            <a:r>
              <a:rPr lang="nl-NL" sz="2000" dirty="0" smtClean="0"/>
              <a:t>Open interfaces, </a:t>
            </a:r>
            <a:r>
              <a:rPr lang="nl-NL" sz="2000" dirty="0" err="1" smtClean="0"/>
              <a:t>lots</a:t>
            </a:r>
            <a:r>
              <a:rPr lang="nl-NL" sz="2000" dirty="0" smtClean="0"/>
              <a:t> of </a:t>
            </a:r>
            <a:r>
              <a:rPr lang="nl-NL" sz="2000" dirty="0" err="1" smtClean="0"/>
              <a:t>network</a:t>
            </a:r>
            <a:r>
              <a:rPr lang="nl-NL" sz="2000" dirty="0" smtClean="0"/>
              <a:t> </a:t>
            </a:r>
            <a:r>
              <a:rPr lang="nl-NL" sz="2000" dirty="0" err="1" smtClean="0"/>
              <a:t>protocols</a:t>
            </a:r>
            <a:r>
              <a:rPr lang="nl-NL" sz="2000" dirty="0" smtClean="0"/>
              <a:t> (soap, PB, </a:t>
            </a:r>
            <a:r>
              <a:rPr lang="nl-NL" sz="2000" dirty="0" err="1" smtClean="0"/>
              <a:t>json</a:t>
            </a:r>
            <a:r>
              <a:rPr lang="nl-NL" sz="2000" dirty="0" smtClean="0"/>
              <a:t>)</a:t>
            </a:r>
          </a:p>
          <a:p>
            <a:pPr lvl="1"/>
            <a:r>
              <a:rPr lang="nl-NL" sz="2000" dirty="0" smtClean="0"/>
              <a:t>Open </a:t>
            </a:r>
            <a:r>
              <a:rPr lang="nl-NL" sz="2000" dirty="0" err="1" smtClean="0"/>
              <a:t>standards</a:t>
            </a:r>
            <a:endParaRPr lang="nl-NL" sz="2000" dirty="0" smtClean="0"/>
          </a:p>
          <a:p>
            <a:pPr lvl="1"/>
            <a:r>
              <a:rPr lang="nl-NL" sz="2000" dirty="0" err="1" smtClean="0"/>
              <a:t>Plugin</a:t>
            </a:r>
            <a:r>
              <a:rPr lang="nl-NL" sz="2000" dirty="0" smtClean="0"/>
              <a:t> </a:t>
            </a:r>
            <a:r>
              <a:rPr lang="nl-NL" sz="2000" dirty="0" err="1" smtClean="0"/>
              <a:t>framework</a:t>
            </a:r>
            <a:r>
              <a:rPr lang="nl-NL" sz="2000" dirty="0" smtClean="0"/>
              <a:t> </a:t>
            </a:r>
            <a:r>
              <a:rPr lang="nl-NL" sz="2000" dirty="0" err="1" smtClean="0"/>
              <a:t>for</a:t>
            </a:r>
            <a:r>
              <a:rPr lang="nl-NL" sz="2000" dirty="0" smtClean="0"/>
              <a:t> </a:t>
            </a:r>
            <a:r>
              <a:rPr lang="nl-NL" sz="2000" dirty="0" err="1" smtClean="0"/>
              <a:t>render</a:t>
            </a:r>
            <a:r>
              <a:rPr lang="nl-NL" sz="2000" dirty="0" smtClean="0"/>
              <a:t> engines (</a:t>
            </a:r>
            <a:r>
              <a:rPr lang="nl-NL" sz="2000" dirty="0" err="1" smtClean="0"/>
              <a:t>like</a:t>
            </a:r>
            <a:r>
              <a:rPr lang="nl-NL" sz="2000" dirty="0" smtClean="0"/>
              <a:t> IfcOpenShell); </a:t>
            </a:r>
            <a:r>
              <a:rPr lang="nl-NL" sz="2000" dirty="0" err="1" smtClean="0"/>
              <a:t>ObjectIDMs</a:t>
            </a:r>
            <a:r>
              <a:rPr lang="nl-NL" sz="2000" dirty="0" smtClean="0"/>
              <a:t> &amp; Query engines (</a:t>
            </a:r>
            <a:r>
              <a:rPr lang="nl-NL" sz="2000" dirty="0" err="1" smtClean="0"/>
              <a:t>like</a:t>
            </a:r>
            <a:r>
              <a:rPr lang="nl-NL" sz="2000" dirty="0" smtClean="0"/>
              <a:t> </a:t>
            </a:r>
            <a:r>
              <a:rPr lang="nl-NL" sz="2000" dirty="0" err="1" smtClean="0"/>
              <a:t>BimQL</a:t>
            </a:r>
            <a:r>
              <a:rPr lang="nl-NL" sz="2000" dirty="0" smtClean="0"/>
              <a:t>)</a:t>
            </a:r>
          </a:p>
          <a:p>
            <a:pPr lvl="1"/>
            <a:r>
              <a:rPr lang="nl-NL" sz="2000" dirty="0" err="1" smtClean="0"/>
              <a:t>Flexible</a:t>
            </a:r>
            <a:r>
              <a:rPr lang="nl-NL" sz="2000" dirty="0" smtClean="0"/>
              <a:t> </a:t>
            </a:r>
            <a:r>
              <a:rPr lang="nl-NL" sz="2000" dirty="0" err="1" smtClean="0"/>
              <a:t>admin</a:t>
            </a:r>
            <a:r>
              <a:rPr lang="nl-NL" sz="2000" dirty="0" smtClean="0"/>
              <a:t> </a:t>
            </a:r>
            <a:r>
              <a:rPr lang="nl-NL" sz="2000" dirty="0" err="1" smtClean="0"/>
              <a:t>configuration</a:t>
            </a:r>
            <a:r>
              <a:rPr lang="nl-NL" sz="2000" dirty="0" smtClean="0"/>
              <a:t> &amp; fine-</a:t>
            </a:r>
            <a:r>
              <a:rPr lang="nl-NL" sz="2000" dirty="0" err="1" smtClean="0"/>
              <a:t>tuning</a:t>
            </a:r>
            <a:endParaRPr lang="nl-NL" sz="2000" dirty="0" smtClean="0"/>
          </a:p>
          <a:p>
            <a:pPr lvl="1"/>
            <a:r>
              <a:rPr lang="nl-NL" sz="2000" dirty="0" err="1"/>
              <a:t>Good</a:t>
            </a:r>
            <a:r>
              <a:rPr lang="nl-NL" sz="2000" dirty="0"/>
              <a:t> </a:t>
            </a:r>
            <a:r>
              <a:rPr lang="nl-NL" sz="2000" dirty="0" err="1"/>
              <a:t>developers</a:t>
            </a:r>
            <a:r>
              <a:rPr lang="nl-NL" sz="2000" dirty="0"/>
              <a:t> </a:t>
            </a:r>
            <a:r>
              <a:rPr lang="nl-NL" sz="2000" dirty="0" err="1" smtClean="0"/>
              <a:t>documentation</a:t>
            </a:r>
            <a:r>
              <a:rPr lang="nl-NL" sz="2000" dirty="0" smtClean="0"/>
              <a:t> </a:t>
            </a:r>
            <a:r>
              <a:rPr lang="nl-NL" sz="2000" dirty="0" err="1" smtClean="0"/>
              <a:t>and</a:t>
            </a:r>
            <a:r>
              <a:rPr lang="nl-NL" sz="2000" dirty="0" smtClean="0"/>
              <a:t> SDK</a:t>
            </a:r>
            <a:endParaRPr lang="nl-NL" sz="2000" dirty="0" smtClean="0"/>
          </a:p>
          <a:p>
            <a:pPr lvl="1"/>
            <a:r>
              <a:rPr lang="nl-NL" sz="2000" dirty="0" smtClean="0"/>
              <a:t>Open source</a:t>
            </a:r>
          </a:p>
          <a:p>
            <a:pPr lvl="1"/>
            <a:r>
              <a:rPr lang="nl-NL" sz="2000" dirty="0" smtClean="0"/>
              <a:t>Etc</a:t>
            </a:r>
            <a:r>
              <a:rPr lang="nl-NL" sz="2000" dirty="0" smtClean="0"/>
              <a:t>..</a:t>
            </a:r>
            <a:endParaRPr lang="nl-NL" sz="2400" dirty="0" smtClean="0"/>
          </a:p>
          <a:p>
            <a:endParaRPr lang="nl-NL" sz="2400" dirty="0" smtClean="0"/>
          </a:p>
          <a:p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93836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people are building…..</a:t>
            </a:r>
            <a:endParaRPr lang="en-US" dirty="0"/>
          </a:p>
        </p:txBody>
      </p:sp>
      <p:pic>
        <p:nvPicPr>
          <p:cNvPr id="4" name="Picture 2" descr="http://catenda.no/wp-content/uploads/2012/03/Screen-shot-2012-03-20-at-2.28.00-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47800"/>
            <a:ext cx="3654896" cy="288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9" t="6645" r="14731" b="57667"/>
          <a:stretch/>
        </p:blipFill>
        <p:spPr bwMode="auto">
          <a:xfrm>
            <a:off x="4800600" y="1600200"/>
            <a:ext cx="4192859" cy="16126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733800"/>
            <a:ext cx="2971800" cy="2753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catenda.no/wp-content/uploads/2012/03/Screen-shot-2012-03-20-at-1.36.17-A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495800"/>
            <a:ext cx="3276600" cy="204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" t="6685" r="696" b="5448"/>
          <a:stretch/>
        </p:blipFill>
        <p:spPr bwMode="auto">
          <a:xfrm>
            <a:off x="6463434" y="2971800"/>
            <a:ext cx="2680566" cy="2088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429000"/>
            <a:ext cx="2109936" cy="162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6" t="18838" r="25492" b="1331"/>
          <a:stretch/>
        </p:blipFill>
        <p:spPr bwMode="auto">
          <a:xfrm>
            <a:off x="609600" y="1828800"/>
            <a:ext cx="1909837" cy="2591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t="3917" r="14248" b="1295"/>
          <a:stretch/>
        </p:blipFill>
        <p:spPr bwMode="auto">
          <a:xfrm>
            <a:off x="1371600" y="4876800"/>
            <a:ext cx="1905000" cy="179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76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92162"/>
            <a:ext cx="7467600" cy="960438"/>
          </a:xfrm>
        </p:spPr>
        <p:txBody>
          <a:bodyPr/>
          <a:lstStyle/>
          <a:p>
            <a:r>
              <a:rPr lang="en-US" dirty="0" smtClean="0"/>
              <a:t>Most of it we don’t know…</a:t>
            </a:r>
            <a:endParaRPr lang="en-US" dirty="0"/>
          </a:p>
        </p:txBody>
      </p:sp>
      <p:pic>
        <p:nvPicPr>
          <p:cNvPr id="5" name="Picture 4" descr="Screenshot 2014-01-04 19.51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543277"/>
            <a:ext cx="7239000" cy="225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63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5448</TotalTime>
  <Words>584</Words>
  <Application>Microsoft Macintosh PowerPoint</Application>
  <PresentationFormat>On-screen Show (4:3)</PresentationFormat>
  <Paragraphs>142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TNO: Applied scientific research</vt:lpstr>
      <vt:lpstr>BIMserver.org “project”:</vt:lpstr>
      <vt:lpstr>What it is?</vt:lpstr>
      <vt:lpstr>How it looks….</vt:lpstr>
      <vt:lpstr>BIMserver Strategy:</vt:lpstr>
      <vt:lpstr>The plugin framework (example for ‘output’)</vt:lpstr>
      <vt:lpstr>What BIMserver is….</vt:lpstr>
      <vt:lpstr>What people are building…..</vt:lpstr>
      <vt:lpstr>Most of it we don’t know…</vt:lpstr>
      <vt:lpstr>Part of a bigger picture</vt:lpstr>
      <vt:lpstr>There is NO central BIM!</vt:lpstr>
      <vt:lpstr>PowerPoint Presentation</vt:lpstr>
      <vt:lpstr>PowerPoint Presentation</vt:lpstr>
      <vt:lpstr>An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happenend?</vt:lpstr>
      <vt:lpstr>The big(ger) picture</vt:lpstr>
      <vt:lpstr>The big picture</vt:lpstr>
      <vt:lpstr>The bigger picture:  Everything is a “BIM Service”</vt:lpstr>
      <vt:lpstr>Niche applications</vt:lpstr>
      <vt:lpstr>Current (old) demonstrator</vt:lpstr>
      <vt:lpstr>Remote services</vt:lpstr>
      <vt:lpstr>PowerPoint Presentation</vt:lpstr>
      <vt:lpstr>PowerPoint Presentation</vt:lpstr>
      <vt:lpstr>Questions?  Leon.vanBerlo@tno.nl @berlotti +31 6 423 674 65       www.bimserver.org bimsie.openbimstandards.org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Pamela Towns</dc:creator>
  <cp:lastModifiedBy>Léon</cp:lastModifiedBy>
  <cp:revision>74</cp:revision>
  <dcterms:created xsi:type="dcterms:W3CDTF">2013-03-26T15:38:29Z</dcterms:created>
  <dcterms:modified xsi:type="dcterms:W3CDTF">2014-01-07T01:04:01Z</dcterms:modified>
</cp:coreProperties>
</file>